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334" r:id="rId3"/>
    <p:sldId id="257" r:id="rId4"/>
    <p:sldId id="258" r:id="rId5"/>
    <p:sldId id="259" r:id="rId6"/>
    <p:sldId id="260" r:id="rId7"/>
    <p:sldId id="261" r:id="rId8"/>
    <p:sldId id="262" r:id="rId9"/>
    <p:sldId id="335" r:id="rId10"/>
    <p:sldId id="336" r:id="rId11"/>
    <p:sldId id="337" r:id="rId12"/>
    <p:sldId id="338" r:id="rId13"/>
    <p:sldId id="33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1107655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1805460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46149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3422683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29508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1379035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218107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4011501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4113950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60BCD-7267-4472-B04C-C477780D4E02}" type="datetimeFigureOut">
              <a:rPr lang="en-GB" smtClean="0"/>
              <a:t>25/05/2025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3262903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460BCD-7267-4472-B04C-C477780D4E02}" type="datetimeFigureOut">
              <a:rPr lang="en-GB" smtClean="0"/>
              <a:t>25/05/2025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4236699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460BCD-7267-4472-B04C-C477780D4E02}" type="datetimeFigureOut">
              <a:rPr lang="en-GB" smtClean="0"/>
              <a:t>25/05/2025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367871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460BCD-7267-4472-B04C-C477780D4E02}" type="datetimeFigureOut">
              <a:rPr lang="en-GB" smtClean="0"/>
              <a:t>25/05/2025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2375095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460BCD-7267-4472-B04C-C477780D4E02}" type="datetimeFigureOut">
              <a:rPr lang="en-GB" smtClean="0"/>
              <a:t>25/05/2025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395370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460BCD-7267-4472-B04C-C477780D4E02}" type="datetimeFigureOut">
              <a:rPr lang="en-GB" smtClean="0"/>
              <a:t>25/05/2025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38C90E-41C1-437D-9A93-252CDF71C603}" type="slidenum">
              <a:rPr lang="en-GB" smtClean="0"/>
              <a:t>‹#›</a:t>
            </a:fld>
            <a:endParaRPr lang="en-GB"/>
          </a:p>
        </p:txBody>
      </p:sp>
    </p:spTree>
    <p:extLst>
      <p:ext uri="{BB962C8B-B14F-4D97-AF65-F5344CB8AC3E}">
        <p14:creationId xmlns:p14="http://schemas.microsoft.com/office/powerpoint/2010/main" val="3230042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38C90E-41C1-437D-9A93-252CDF71C603}" type="slidenum">
              <a:rPr lang="en-GB" smtClean="0"/>
              <a:t>‹#›</a:t>
            </a:fld>
            <a:endParaRPr lang="en-GB"/>
          </a:p>
        </p:txBody>
      </p:sp>
      <p:sp>
        <p:nvSpPr>
          <p:cNvPr id="5" name="Date Placeholder 4"/>
          <p:cNvSpPr>
            <a:spLocks noGrp="1"/>
          </p:cNvSpPr>
          <p:nvPr>
            <p:ph type="dt" sz="half" idx="10"/>
          </p:nvPr>
        </p:nvSpPr>
        <p:spPr/>
        <p:txBody>
          <a:bodyPr/>
          <a:lstStyle/>
          <a:p>
            <a:fld id="{F0460BCD-7267-4472-B04C-C477780D4E02}" type="datetimeFigureOut">
              <a:rPr lang="en-GB" smtClean="0"/>
              <a:t>25/05/2025</a:t>
            </a:fld>
            <a:endParaRPr lang="en-GB"/>
          </a:p>
        </p:txBody>
      </p:sp>
    </p:spTree>
    <p:extLst>
      <p:ext uri="{BB962C8B-B14F-4D97-AF65-F5344CB8AC3E}">
        <p14:creationId xmlns:p14="http://schemas.microsoft.com/office/powerpoint/2010/main" val="792196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460BCD-7267-4472-B04C-C477780D4E02}" type="datetimeFigureOut">
              <a:rPr lang="en-GB" smtClean="0"/>
              <a:t>25/05/2025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38C90E-41C1-437D-9A93-252CDF71C603}" type="slidenum">
              <a:rPr lang="en-GB" smtClean="0"/>
              <a:t>‹#›</a:t>
            </a:fld>
            <a:endParaRPr lang="en-GB"/>
          </a:p>
        </p:txBody>
      </p:sp>
    </p:spTree>
    <p:extLst>
      <p:ext uri="{BB962C8B-B14F-4D97-AF65-F5344CB8AC3E}">
        <p14:creationId xmlns:p14="http://schemas.microsoft.com/office/powerpoint/2010/main" val="3603602214"/>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5F174-6EB8-0761-D769-3C9DAF5AC9AD}"/>
              </a:ext>
            </a:extLst>
          </p:cNvPr>
          <p:cNvSpPr>
            <a:spLocks noGrp="1"/>
          </p:cNvSpPr>
          <p:nvPr>
            <p:ph type="ctrTitle"/>
          </p:nvPr>
        </p:nvSpPr>
        <p:spPr/>
        <p:txBody>
          <a:bodyPr>
            <a:normAutofit fontScale="90000"/>
          </a:bodyPr>
          <a:lstStyle/>
          <a:p>
            <a:pPr algn="ctr"/>
            <a:br>
              <a:rPr lang="en-GB" i="1" dirty="0"/>
            </a:br>
            <a:br>
              <a:rPr lang="en-GB" i="1" dirty="0"/>
            </a:br>
            <a:br>
              <a:rPr lang="en-GB" i="1" dirty="0"/>
            </a:br>
            <a:br>
              <a:rPr lang="en-GB" i="1" dirty="0"/>
            </a:br>
            <a:br>
              <a:rPr lang="en-GB" i="1" dirty="0"/>
            </a:br>
            <a:br>
              <a:rPr lang="en-GB" i="1" dirty="0"/>
            </a:br>
            <a:br>
              <a:rPr lang="en-GB" i="1" dirty="0"/>
            </a:br>
            <a:br>
              <a:rPr lang="en-GB" i="1" dirty="0"/>
            </a:br>
            <a:br>
              <a:rPr lang="en-GB" i="1" dirty="0"/>
            </a:br>
            <a:br>
              <a:rPr lang="en-GB" i="1" dirty="0"/>
            </a:br>
            <a:r>
              <a:rPr lang="en-GB" i="1" dirty="0"/>
              <a:t>Guidance from St Teresa of Avila</a:t>
            </a:r>
            <a:br>
              <a:rPr lang="en-GB" i="1" dirty="0"/>
            </a:br>
            <a:r>
              <a:rPr lang="en-GB" i="1" dirty="0"/>
              <a:t>on Spiritual Networking</a:t>
            </a:r>
            <a:br>
              <a:rPr lang="en-GB" i="1" dirty="0"/>
            </a:br>
            <a:endParaRPr lang="en-GB" i="1" dirty="0"/>
          </a:p>
        </p:txBody>
      </p:sp>
      <p:sp>
        <p:nvSpPr>
          <p:cNvPr id="3" name="Subtitle 2">
            <a:extLst>
              <a:ext uri="{FF2B5EF4-FFF2-40B4-BE49-F238E27FC236}">
                <a16:creationId xmlns:a16="http://schemas.microsoft.com/office/drawing/2014/main" id="{B1445C9D-F453-AEF3-310C-3A94014A78EA}"/>
              </a:ext>
            </a:extLst>
          </p:cNvPr>
          <p:cNvSpPr>
            <a:spLocks noGrp="1"/>
          </p:cNvSpPr>
          <p:nvPr>
            <p:ph type="subTitle" idx="1"/>
          </p:nvPr>
        </p:nvSpPr>
        <p:spPr>
          <a:xfrm>
            <a:off x="1507067" y="4050833"/>
            <a:ext cx="7956000" cy="1656000"/>
          </a:xfrm>
        </p:spPr>
        <p:txBody>
          <a:bodyPr/>
          <a:lstStyle/>
          <a:p>
            <a:endParaRPr lang="en-GB" dirty="0"/>
          </a:p>
          <a:p>
            <a:pPr algn="ctr"/>
            <a:r>
              <a:rPr lang="en-GB" sz="2000" i="1" dirty="0">
                <a:solidFill>
                  <a:srgbClr val="0070C0"/>
                </a:solidFill>
              </a:rPr>
              <a:t>Julienne McLean</a:t>
            </a:r>
          </a:p>
          <a:p>
            <a:pPr algn="ctr"/>
            <a:endParaRPr lang="en-GB" i="1" dirty="0">
              <a:solidFill>
                <a:srgbClr val="0070C0"/>
              </a:solidFill>
            </a:endParaRPr>
          </a:p>
          <a:p>
            <a:pPr algn="ctr"/>
            <a:r>
              <a:rPr lang="en-GB" i="1" dirty="0">
                <a:solidFill>
                  <a:srgbClr val="0070C0"/>
                </a:solidFill>
              </a:rPr>
              <a:t>Alumni meeting on Wednesday 28</a:t>
            </a:r>
            <a:r>
              <a:rPr lang="en-GB" i="1" baseline="30000" dirty="0">
                <a:solidFill>
                  <a:srgbClr val="0070C0"/>
                </a:solidFill>
              </a:rPr>
              <a:t>th</a:t>
            </a:r>
            <a:r>
              <a:rPr lang="en-GB" i="1" dirty="0">
                <a:solidFill>
                  <a:srgbClr val="0070C0"/>
                </a:solidFill>
              </a:rPr>
              <a:t> May 2025</a:t>
            </a:r>
          </a:p>
        </p:txBody>
      </p:sp>
    </p:spTree>
    <p:extLst>
      <p:ext uri="{BB962C8B-B14F-4D97-AF65-F5344CB8AC3E}">
        <p14:creationId xmlns:p14="http://schemas.microsoft.com/office/powerpoint/2010/main" val="2335922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8A86C-548A-D578-8922-D1B83AE2D80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D07445A-575B-795D-4166-111141262F26}"/>
              </a:ext>
            </a:extLst>
          </p:cNvPr>
          <p:cNvSpPr>
            <a:spLocks noGrp="1"/>
          </p:cNvSpPr>
          <p:nvPr>
            <p:ph idx="1"/>
          </p:nvPr>
        </p:nvSpPr>
        <p:spPr/>
        <p:txBody>
          <a:bodyPr/>
          <a:lstStyle/>
          <a:p>
            <a:endParaRPr lang="en-GB" dirty="0"/>
          </a:p>
          <a:p>
            <a:pPr algn="ctr"/>
            <a:r>
              <a:rPr lang="en-GB" i="1" dirty="0"/>
              <a:t>Active listening and communication</a:t>
            </a:r>
            <a:r>
              <a:rPr lang="en-GB" dirty="0"/>
              <a:t> – St Teresa’s life demonstrates the importance of active listening and communication  in building strong relationships. She actively sought to understand the needs of others and to communicate her own experiences and insights in a way that was accessible, helpful and relatable to others.</a:t>
            </a:r>
          </a:p>
          <a:p>
            <a:endParaRPr lang="en-GB" dirty="0"/>
          </a:p>
          <a:p>
            <a:pPr algn="ctr"/>
            <a:r>
              <a:rPr lang="en-GB" i="1" dirty="0"/>
              <a:t>Cultivating shared interests</a:t>
            </a:r>
            <a:r>
              <a:rPr lang="en-GB" dirty="0"/>
              <a:t> – St Teresa found fulfilment in connecting with others who shared her passion for prayer, Carmelite spirituality and the pursuit of holiness.  </a:t>
            </a:r>
          </a:p>
        </p:txBody>
      </p:sp>
    </p:spTree>
    <p:extLst>
      <p:ext uri="{BB962C8B-B14F-4D97-AF65-F5344CB8AC3E}">
        <p14:creationId xmlns:p14="http://schemas.microsoft.com/office/powerpoint/2010/main" val="1654437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5CAC7-A9BA-DD8B-70AF-1758F466355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33D535F-B97F-EF6A-A2BA-B4CECF8FC075}"/>
              </a:ext>
            </a:extLst>
          </p:cNvPr>
          <p:cNvSpPr>
            <a:spLocks noGrp="1"/>
          </p:cNvSpPr>
          <p:nvPr>
            <p:ph idx="1"/>
          </p:nvPr>
        </p:nvSpPr>
        <p:spPr/>
        <p:txBody>
          <a:bodyPr>
            <a:normAutofit fontScale="92500" lnSpcReduction="20000"/>
          </a:bodyPr>
          <a:lstStyle/>
          <a:p>
            <a:pPr algn="ctr"/>
            <a:r>
              <a:rPr lang="en-GB" sz="2000" i="1" u="sng" dirty="0"/>
              <a:t>The Power of Prayer and contemplation</a:t>
            </a:r>
          </a:p>
          <a:p>
            <a:pPr algn="ctr"/>
            <a:endParaRPr lang="en-GB" sz="2000" i="1" dirty="0"/>
          </a:p>
          <a:p>
            <a:pPr algn="ctr"/>
            <a:r>
              <a:rPr lang="en-GB" sz="1900" i="1" dirty="0"/>
              <a:t>Abiding in God as our true foundation </a:t>
            </a:r>
            <a:r>
              <a:rPr lang="en-GB" sz="1900" dirty="0"/>
              <a:t>-  St Teresa believed that the journey of contemplative prayer, towards union with Christ in the centre of our soul, is the true foundation of our life, alongside the outflow of our love, good works, and active charity to the world. She describes this as the balance of ‘Mary and Martha’ in our life, especially in the seventh dwelling place of the </a:t>
            </a:r>
            <a:r>
              <a:rPr lang="en-GB" sz="1900" i="1" dirty="0"/>
              <a:t>Interior Castle</a:t>
            </a:r>
            <a:r>
              <a:rPr lang="en-GB" sz="1900" dirty="0"/>
              <a:t>.</a:t>
            </a:r>
          </a:p>
          <a:p>
            <a:pPr algn="ctr"/>
            <a:endParaRPr lang="en-GB" dirty="0"/>
          </a:p>
          <a:p>
            <a:pPr algn="ctr"/>
            <a:r>
              <a:rPr lang="en-GB" sz="1900" i="1" dirty="0"/>
              <a:t>Finding  peace and inner strength, in God</a:t>
            </a:r>
            <a:r>
              <a:rPr lang="en-GB" sz="1900" dirty="0"/>
              <a:t> – St Teresa’s experiences in prayer and contemplation helped her surrender to, and be transformed by, the Love and Presence of Christ throughout in her life, which enabled her to live and express deep faith, hope, love and charity in her foundations, the wider church and throughout the world.</a:t>
            </a:r>
          </a:p>
          <a:p>
            <a:endParaRPr lang="en-GB" dirty="0"/>
          </a:p>
        </p:txBody>
      </p:sp>
    </p:spTree>
    <p:extLst>
      <p:ext uri="{BB962C8B-B14F-4D97-AF65-F5344CB8AC3E}">
        <p14:creationId xmlns:p14="http://schemas.microsoft.com/office/powerpoint/2010/main" val="12746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7D7BF-3F13-9A38-67F8-806BBCD05DF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16980C9-C05E-EACB-67D1-7AC8EBC35BCA}"/>
              </a:ext>
            </a:extLst>
          </p:cNvPr>
          <p:cNvSpPr>
            <a:spLocks noGrp="1"/>
          </p:cNvSpPr>
          <p:nvPr>
            <p:ph idx="1"/>
          </p:nvPr>
        </p:nvSpPr>
        <p:spPr/>
        <p:txBody>
          <a:bodyPr/>
          <a:lstStyle/>
          <a:p>
            <a:endParaRPr lang="en-GB" dirty="0"/>
          </a:p>
          <a:p>
            <a:endParaRPr lang="en-GB" dirty="0"/>
          </a:p>
          <a:p>
            <a:endParaRPr lang="en-GB" dirty="0"/>
          </a:p>
          <a:p>
            <a:pPr algn="ctr"/>
            <a:r>
              <a:rPr lang="en-GB" i="1" dirty="0"/>
              <a:t>Drawing on Divine Guidance </a:t>
            </a:r>
            <a:r>
              <a:rPr lang="en-GB" dirty="0"/>
              <a:t>– St Teresa actively sought divine guidance and inspiration, from Christ and the Holy Spirit, as well as several holy fathers, such as St John of the Cross and St Peter of Alcantara, both in prayer and in all her decisions and actions, which are beautifully recorded in her writings.</a:t>
            </a:r>
          </a:p>
          <a:p>
            <a:endParaRPr lang="en-GB" dirty="0"/>
          </a:p>
        </p:txBody>
      </p:sp>
    </p:spTree>
    <p:extLst>
      <p:ext uri="{BB962C8B-B14F-4D97-AF65-F5344CB8AC3E}">
        <p14:creationId xmlns:p14="http://schemas.microsoft.com/office/powerpoint/2010/main" val="4252795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CC794-01FA-0586-7D12-D9E1F91518B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6EFA924-5F7A-828C-B40C-2CBC774207B6}"/>
              </a:ext>
            </a:extLst>
          </p:cNvPr>
          <p:cNvSpPr>
            <a:spLocks noGrp="1"/>
          </p:cNvSpPr>
          <p:nvPr>
            <p:ph idx="1"/>
          </p:nvPr>
        </p:nvSpPr>
        <p:spPr/>
        <p:txBody>
          <a:bodyPr/>
          <a:lstStyle/>
          <a:p>
            <a:endParaRPr lang="en-GB" dirty="0"/>
          </a:p>
          <a:p>
            <a:pPr algn="ctr"/>
            <a:r>
              <a:rPr lang="en-GB" i="1" u="sng" dirty="0"/>
              <a:t>Questions for reflection –</a:t>
            </a:r>
          </a:p>
          <a:p>
            <a:endParaRPr lang="en-GB" dirty="0"/>
          </a:p>
          <a:p>
            <a:pPr algn="ctr"/>
            <a:r>
              <a:rPr lang="en-GB" dirty="0"/>
              <a:t>What are your own particular gifts of networking? What areas may need further growth, openness and reflection in your life?</a:t>
            </a:r>
          </a:p>
          <a:p>
            <a:pPr algn="ctr"/>
            <a:endParaRPr lang="en-GB" dirty="0"/>
          </a:p>
          <a:p>
            <a:pPr algn="ctr"/>
            <a:r>
              <a:rPr lang="en-GB" dirty="0"/>
              <a:t>What is the balance of the active and contemplative dimensions of your life, of ‘Mary and Martha’, at present?</a:t>
            </a:r>
          </a:p>
        </p:txBody>
      </p:sp>
    </p:spTree>
    <p:extLst>
      <p:ext uri="{BB962C8B-B14F-4D97-AF65-F5344CB8AC3E}">
        <p14:creationId xmlns:p14="http://schemas.microsoft.com/office/powerpoint/2010/main" val="3984329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B5F87F7-4861-2AAE-5042-C4FAD61BD8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23766" y="1028698"/>
            <a:ext cx="4572000" cy="5861198"/>
          </a:xfrm>
          <a:prstGeom prst="rect">
            <a:avLst/>
          </a:prstGeom>
        </p:spPr>
      </p:pic>
    </p:spTree>
    <p:extLst>
      <p:ext uri="{BB962C8B-B14F-4D97-AF65-F5344CB8AC3E}">
        <p14:creationId xmlns:p14="http://schemas.microsoft.com/office/powerpoint/2010/main" val="1294350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E361E-4951-943F-D254-4B394D8D770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FF94880-846B-749B-E837-371F6017F59C}"/>
              </a:ext>
            </a:extLst>
          </p:cNvPr>
          <p:cNvSpPr>
            <a:spLocks noGrp="1"/>
          </p:cNvSpPr>
          <p:nvPr>
            <p:ph idx="1"/>
          </p:nvPr>
        </p:nvSpPr>
        <p:spPr/>
        <p:txBody>
          <a:bodyPr>
            <a:normAutofit fontScale="47500" lnSpcReduction="20000"/>
          </a:bodyPr>
          <a:lstStyle/>
          <a:p>
            <a:pPr algn="ctr"/>
            <a:r>
              <a:rPr lang="en-GB" dirty="0"/>
              <a:t> </a:t>
            </a:r>
            <a:r>
              <a:rPr lang="en-GB" sz="3300" dirty="0"/>
              <a:t>  </a:t>
            </a:r>
            <a:r>
              <a:rPr lang="en-GB" sz="3800" dirty="0"/>
              <a:t>St Teresa can offer valuable insights into cultivating successful and authentic networking, both in our active, exterior life and our contemplative, interior life of prayer, towards union with Christ.  </a:t>
            </a:r>
          </a:p>
          <a:p>
            <a:pPr algn="ctr"/>
            <a:endParaRPr lang="en-GB" sz="3800" dirty="0"/>
          </a:p>
          <a:p>
            <a:pPr algn="ctr"/>
            <a:r>
              <a:rPr lang="en-GB" sz="3800" dirty="0"/>
              <a:t>While her writings primarily focus of the inner journey of the soul and her experience of God, there are aspects of her teaching that can relate to the wisdom of networking and building relationships.</a:t>
            </a:r>
          </a:p>
          <a:p>
            <a:pPr algn="ctr"/>
            <a:endParaRPr lang="en-GB" sz="2900" dirty="0"/>
          </a:p>
          <a:p>
            <a:pPr algn="ctr"/>
            <a:r>
              <a:rPr lang="en-GB" sz="3800" dirty="0"/>
              <a:t>Her spiritual and psychological  guidance, particularly in her </a:t>
            </a:r>
            <a:r>
              <a:rPr lang="en-GB" sz="3800" i="1" dirty="0"/>
              <a:t>Interior Castle</a:t>
            </a:r>
            <a:r>
              <a:rPr lang="en-GB" sz="3800" dirty="0"/>
              <a:t>, emphasizes the importance of deep connection, prayer, humility, spiritual companionship and genuine love, care, charity and giving to others, in our local and worldwide communities. This can be applied to any form of spiritual networking, community building and our life of action and  contemplative prayer. </a:t>
            </a:r>
          </a:p>
        </p:txBody>
      </p:sp>
    </p:spTree>
    <p:extLst>
      <p:ext uri="{BB962C8B-B14F-4D97-AF65-F5344CB8AC3E}">
        <p14:creationId xmlns:p14="http://schemas.microsoft.com/office/powerpoint/2010/main" val="1493775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E48D4-BFBE-4251-8256-2CC36155980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61B6067-1EA8-4F17-3436-CFC8CF658DD3}"/>
              </a:ext>
            </a:extLst>
          </p:cNvPr>
          <p:cNvSpPr>
            <a:spLocks noGrp="1"/>
          </p:cNvSpPr>
          <p:nvPr>
            <p:ph idx="1"/>
          </p:nvPr>
        </p:nvSpPr>
        <p:spPr/>
        <p:txBody>
          <a:bodyPr/>
          <a:lstStyle/>
          <a:p>
            <a:pPr algn="ctr"/>
            <a:r>
              <a:rPr lang="en-GB" i="1" u="sng" dirty="0"/>
              <a:t>Some reflections from the writings, guidance and teaching from St Teresa related to networking </a:t>
            </a:r>
          </a:p>
          <a:p>
            <a:endParaRPr lang="en-GB" dirty="0"/>
          </a:p>
          <a:p>
            <a:pPr algn="ctr"/>
            <a:r>
              <a:rPr lang="en-GB" i="1" dirty="0"/>
              <a:t>Cultivating deep connection </a:t>
            </a:r>
            <a:r>
              <a:rPr lang="en-GB" dirty="0"/>
              <a:t>– St Teresa’s  powerful focus on prayer and spiritual growth and transformation, in Christ, emphasizes the importance of genuine connection with oneself, others and the world, in faith, hope, love and charity. </a:t>
            </a:r>
          </a:p>
          <a:p>
            <a:pPr algn="ctr"/>
            <a:endParaRPr lang="en-GB" dirty="0"/>
          </a:p>
          <a:p>
            <a:pPr algn="ctr"/>
            <a:r>
              <a:rPr lang="en-GB" dirty="0"/>
              <a:t>In both secular and spiritual networking, this translates to investing our time, love, resources and attention in building meaningful relationships, listening deeply and understanding the unique needs and perspectives of others.</a:t>
            </a:r>
          </a:p>
        </p:txBody>
      </p:sp>
    </p:spTree>
    <p:extLst>
      <p:ext uri="{BB962C8B-B14F-4D97-AF65-F5344CB8AC3E}">
        <p14:creationId xmlns:p14="http://schemas.microsoft.com/office/powerpoint/2010/main" val="262507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0373D-7C3D-738C-3919-9D3E97E4002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251BF62-2D67-AF0F-FE96-69F01E10866B}"/>
              </a:ext>
            </a:extLst>
          </p:cNvPr>
          <p:cNvSpPr>
            <a:spLocks noGrp="1"/>
          </p:cNvSpPr>
          <p:nvPr>
            <p:ph idx="1"/>
          </p:nvPr>
        </p:nvSpPr>
        <p:spPr/>
        <p:txBody>
          <a:bodyPr/>
          <a:lstStyle/>
          <a:p>
            <a:pPr algn="ctr"/>
            <a:endParaRPr lang="en-GB" i="1" dirty="0"/>
          </a:p>
          <a:p>
            <a:pPr algn="ctr"/>
            <a:r>
              <a:rPr lang="en-GB" i="1" dirty="0"/>
              <a:t>Humility and Self Awareness </a:t>
            </a:r>
            <a:r>
              <a:rPr lang="en-GB" dirty="0"/>
              <a:t>– St Teresa’s journey of spiritual transformation involves a deep understanding of our own limitations, vulnerabilities and weaknesses, in humility, metanoia and self knowledge. In networking, sincere humility helps to avoid arrogance, pride and inflation and creates an environment of deep trust and openness.</a:t>
            </a:r>
          </a:p>
          <a:p>
            <a:pPr algn="ctr"/>
            <a:endParaRPr lang="en-GB" dirty="0"/>
          </a:p>
          <a:p>
            <a:pPr algn="ctr"/>
            <a:r>
              <a:rPr lang="en-GB" i="1" dirty="0"/>
              <a:t>Genuine Care and Compassion</a:t>
            </a:r>
            <a:r>
              <a:rPr lang="en-GB" dirty="0"/>
              <a:t> –  St Teresa’s writings highlight the importance of loving one another and constantly practising charity. In networking, this translates to actively seeking to help and support others, offering genuine kindness and understanding.</a:t>
            </a:r>
          </a:p>
        </p:txBody>
      </p:sp>
    </p:spTree>
    <p:extLst>
      <p:ext uri="{BB962C8B-B14F-4D97-AF65-F5344CB8AC3E}">
        <p14:creationId xmlns:p14="http://schemas.microsoft.com/office/powerpoint/2010/main" val="1340449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90171-B794-B220-7C22-B255B7C621A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1598CF5-6043-AEE8-B21B-591837FEC50F}"/>
              </a:ext>
            </a:extLst>
          </p:cNvPr>
          <p:cNvSpPr>
            <a:spLocks noGrp="1"/>
          </p:cNvSpPr>
          <p:nvPr>
            <p:ph idx="1"/>
          </p:nvPr>
        </p:nvSpPr>
        <p:spPr/>
        <p:txBody>
          <a:bodyPr/>
          <a:lstStyle/>
          <a:p>
            <a:endParaRPr lang="en-GB" dirty="0"/>
          </a:p>
          <a:p>
            <a:endParaRPr lang="en-GB" dirty="0"/>
          </a:p>
          <a:p>
            <a:pPr algn="ctr"/>
            <a:r>
              <a:rPr lang="en-GB" i="1" dirty="0"/>
              <a:t>Living a life of loving service and charity</a:t>
            </a:r>
            <a:r>
              <a:rPr lang="en-GB" dirty="0"/>
              <a:t> – St Teresa’s life was a testament to her commitment to serving her sisters, communities, the wider church and the world. In networking, this can manifest as proactively offering our skills, gifts, talents, concern and resources to others, with genuine love, selflessness, graciousness and kindness.  </a:t>
            </a:r>
          </a:p>
          <a:p>
            <a:endParaRPr lang="en-GB" dirty="0"/>
          </a:p>
          <a:p>
            <a:endParaRPr lang="en-GB" dirty="0"/>
          </a:p>
        </p:txBody>
      </p:sp>
    </p:spTree>
    <p:extLst>
      <p:ext uri="{BB962C8B-B14F-4D97-AF65-F5344CB8AC3E}">
        <p14:creationId xmlns:p14="http://schemas.microsoft.com/office/powerpoint/2010/main" val="1645416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F7637-BFE2-28C0-D661-EB629F95010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52D1C97-B008-4E3C-8D60-DB99ABEB43EC}"/>
              </a:ext>
            </a:extLst>
          </p:cNvPr>
          <p:cNvSpPr>
            <a:spLocks noGrp="1"/>
          </p:cNvSpPr>
          <p:nvPr>
            <p:ph idx="1"/>
          </p:nvPr>
        </p:nvSpPr>
        <p:spPr/>
        <p:txBody>
          <a:bodyPr>
            <a:normAutofit/>
          </a:bodyPr>
          <a:lstStyle/>
          <a:p>
            <a:endParaRPr lang="en-GB" dirty="0"/>
          </a:p>
          <a:p>
            <a:pPr algn="ctr"/>
            <a:r>
              <a:rPr lang="en-GB" i="1" dirty="0"/>
              <a:t> Perseverance and overcoming Adversity</a:t>
            </a:r>
            <a:r>
              <a:rPr lang="en-GB" dirty="0"/>
              <a:t> – St Teresa faced numerous challenges and setbacks in her pursuit of spiritual growth and the Carmelite reform. The Book of Her Foundations is a fascinating testament to the founding of fifteen of her new discalced Carmelite communities.</a:t>
            </a:r>
          </a:p>
          <a:p>
            <a:pPr algn="ctr"/>
            <a:endParaRPr lang="en-GB" dirty="0"/>
          </a:p>
          <a:p>
            <a:pPr algn="ctr"/>
            <a:r>
              <a:rPr lang="en-GB" dirty="0"/>
              <a:t> In networking, patience and perseverance, and cultivating spiritual companionship, is  vital in overcoming obstacles, being able to stay loyal, steadfast and  trusting in building relationships, as well as maintaining a humble, prayerful attitude, even when faced with adversity, difficulties and struggles. </a:t>
            </a:r>
          </a:p>
        </p:txBody>
      </p:sp>
    </p:spTree>
    <p:extLst>
      <p:ext uri="{BB962C8B-B14F-4D97-AF65-F5344CB8AC3E}">
        <p14:creationId xmlns:p14="http://schemas.microsoft.com/office/powerpoint/2010/main" val="726908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C5873-428E-4E06-F958-6C80EAB54EA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DAECCD1-1390-0BEB-ED25-20178818336F}"/>
              </a:ext>
            </a:extLst>
          </p:cNvPr>
          <p:cNvSpPr>
            <a:spLocks noGrp="1"/>
          </p:cNvSpPr>
          <p:nvPr>
            <p:ph idx="1"/>
          </p:nvPr>
        </p:nvSpPr>
        <p:spPr/>
        <p:txBody>
          <a:bodyPr/>
          <a:lstStyle/>
          <a:p>
            <a:r>
              <a:rPr lang="en-GB" dirty="0"/>
              <a:t> </a:t>
            </a:r>
          </a:p>
          <a:p>
            <a:endParaRPr lang="en-GB" dirty="0"/>
          </a:p>
          <a:p>
            <a:endParaRPr lang="en-GB" dirty="0"/>
          </a:p>
          <a:p>
            <a:pPr algn="ctr"/>
            <a:r>
              <a:rPr lang="en-GB" dirty="0"/>
              <a:t>   By following St Teresa’s principles of deep connection, humility, genuine care and love, we can cultivate a thriving network in our lives that deeply fosters personal growth, strengthens relationships and contributes to a more positive and supportive community. </a:t>
            </a:r>
          </a:p>
        </p:txBody>
      </p:sp>
    </p:spTree>
    <p:extLst>
      <p:ext uri="{BB962C8B-B14F-4D97-AF65-F5344CB8AC3E}">
        <p14:creationId xmlns:p14="http://schemas.microsoft.com/office/powerpoint/2010/main" val="1599972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3E59A-C613-F3EC-1FEA-273A0976996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39E53D8-62D4-F5B4-0D6F-AE2A70393656}"/>
              </a:ext>
            </a:extLst>
          </p:cNvPr>
          <p:cNvSpPr>
            <a:spLocks noGrp="1"/>
          </p:cNvSpPr>
          <p:nvPr>
            <p:ph idx="1"/>
          </p:nvPr>
        </p:nvSpPr>
        <p:spPr/>
        <p:txBody>
          <a:bodyPr>
            <a:normAutofit fontScale="25000" lnSpcReduction="20000"/>
          </a:bodyPr>
          <a:lstStyle/>
          <a:p>
            <a:pPr algn="ctr"/>
            <a:endParaRPr lang="en-GB" i="1" dirty="0"/>
          </a:p>
          <a:p>
            <a:pPr algn="ctr"/>
            <a:r>
              <a:rPr lang="en-GB" sz="8000" i="1" u="sng" dirty="0"/>
              <a:t>Building strong relationships  and networking</a:t>
            </a:r>
            <a:endParaRPr lang="en-GB" sz="8000" u="sng" dirty="0"/>
          </a:p>
          <a:p>
            <a:pPr algn="ctr"/>
            <a:endParaRPr lang="en-GB" sz="2600" dirty="0"/>
          </a:p>
          <a:p>
            <a:pPr algn="ctr"/>
            <a:endParaRPr lang="en-GB" dirty="0"/>
          </a:p>
          <a:p>
            <a:pPr algn="ctr">
              <a:lnSpc>
                <a:spcPct val="120000"/>
              </a:lnSpc>
            </a:pPr>
            <a:r>
              <a:rPr lang="en-GB" sz="7200" i="1" dirty="0"/>
              <a:t>Community and collaboration</a:t>
            </a:r>
            <a:r>
              <a:rPr lang="en-GB" sz="7200" dirty="0"/>
              <a:t> – St Teresa was a visionary who understood the power of community, founding many convents and actively working to reform the Carmelite order, emphasizing the importance of building strong relationships with her sisters and God.</a:t>
            </a:r>
          </a:p>
          <a:p>
            <a:endParaRPr lang="en-GB" sz="1900" dirty="0"/>
          </a:p>
          <a:p>
            <a:pPr algn="ctr">
              <a:lnSpc>
                <a:spcPct val="120000"/>
              </a:lnSpc>
            </a:pPr>
            <a:r>
              <a:rPr lang="en-GB" sz="7200" i="1" dirty="0"/>
              <a:t>Compassion and empathy </a:t>
            </a:r>
            <a:r>
              <a:rPr lang="en-GB" sz="7200" dirty="0"/>
              <a:t>– St Teresa’s writings are filled with many descriptions of her passionate love for Jesus and all her fellow human beings, emphasizing the importance of compassion, empathy and understanding in constantly building meaningful relationships and community.</a:t>
            </a:r>
          </a:p>
          <a:p>
            <a:pPr algn="ctr"/>
            <a:endParaRPr lang="en-GB" dirty="0"/>
          </a:p>
          <a:p>
            <a:r>
              <a:rPr lang="en-GB" dirty="0"/>
              <a:t> </a:t>
            </a:r>
          </a:p>
          <a:p>
            <a:endParaRPr lang="en-GB" dirty="0"/>
          </a:p>
        </p:txBody>
      </p:sp>
    </p:spTree>
    <p:extLst>
      <p:ext uri="{BB962C8B-B14F-4D97-AF65-F5344CB8AC3E}">
        <p14:creationId xmlns:p14="http://schemas.microsoft.com/office/powerpoint/2010/main" val="40676892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181</TotalTime>
  <Words>989</Words>
  <Application>Microsoft Office PowerPoint</Application>
  <PresentationFormat>Widescreen</PresentationFormat>
  <Paragraphs>58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          Guidance from St Teresa of Avila on Spiritual Networking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18</cp:revision>
  <dcterms:created xsi:type="dcterms:W3CDTF">2025-05-19T12:28:25Z</dcterms:created>
  <dcterms:modified xsi:type="dcterms:W3CDTF">2025-05-25T20:34:01Z</dcterms:modified>
</cp:coreProperties>
</file>