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39"/>
  </p:notesMasterIdLst>
  <p:sldIdLst>
    <p:sldId id="256" r:id="rId2"/>
    <p:sldId id="258" r:id="rId3"/>
    <p:sldId id="481" r:id="rId4"/>
    <p:sldId id="480" r:id="rId5"/>
    <p:sldId id="555" r:id="rId6"/>
    <p:sldId id="461" r:id="rId7"/>
    <p:sldId id="307" r:id="rId8"/>
    <p:sldId id="482" r:id="rId9"/>
    <p:sldId id="262" r:id="rId10"/>
    <p:sldId id="507" r:id="rId11"/>
    <p:sldId id="440" r:id="rId12"/>
    <p:sldId id="265" r:id="rId13"/>
    <p:sldId id="467" r:id="rId14"/>
    <p:sldId id="463" r:id="rId15"/>
    <p:sldId id="579" r:id="rId16"/>
    <p:sldId id="465" r:id="rId17"/>
    <p:sldId id="348" r:id="rId18"/>
    <p:sldId id="533" r:id="rId19"/>
    <p:sldId id="275" r:id="rId20"/>
    <p:sldId id="511" r:id="rId21"/>
    <p:sldId id="548" r:id="rId22"/>
    <p:sldId id="574" r:id="rId23"/>
    <p:sldId id="501" r:id="rId24"/>
    <p:sldId id="448" r:id="rId25"/>
    <p:sldId id="580" r:id="rId26"/>
    <p:sldId id="488" r:id="rId27"/>
    <p:sldId id="489" r:id="rId28"/>
    <p:sldId id="494" r:id="rId29"/>
    <p:sldId id="474" r:id="rId30"/>
    <p:sldId id="390" r:id="rId31"/>
    <p:sldId id="418" r:id="rId32"/>
    <p:sldId id="259" r:id="rId33"/>
    <p:sldId id="477" r:id="rId34"/>
    <p:sldId id="279" r:id="rId35"/>
    <p:sldId id="288" r:id="rId36"/>
    <p:sldId id="280" r:id="rId37"/>
    <p:sldId id="281" r:id="rId38"/>
  </p:sldIdLst>
  <p:sldSz cx="12192000" cy="6858000"/>
  <p:notesSz cx="6858000" cy="9144000"/>
  <p:embeddedFontLst>
    <p:embeddedFont>
      <p:font typeface="Abadi" panose="020B0604020104020204" pitchFamily="34" charset="77"/>
      <p:regular r:id="rId40"/>
      <p:bold r:id="rId41"/>
      <p:italic r:id="rId42"/>
      <p:boldItalic r:id="rId43"/>
    </p:embeddedFont>
    <p:embeddedFont>
      <p:font typeface="Monotype Sorts" pitchFamily="2" charset="2"/>
      <p:regular r:id="rId44"/>
    </p:embeddedFont>
    <p:embeddedFont>
      <p:font typeface="Open Sans" panose="020B0606030504020204" pitchFamily="34" charset="0"/>
      <p:regular r:id="rId45"/>
      <p:bold r:id="rId46"/>
      <p:italic r:id="rId47"/>
      <p:boldItalic r:id="rId4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50" roundtripDataSignature="AMtx7mhzhfbKaG8S/A2E05XS2xzsadfVEg=="/>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5768E"/>
    <a:srgbClr val="485770"/>
    <a:srgbClr val="59599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185"/>
    <p:restoredTop sz="95878"/>
  </p:normalViewPr>
  <p:slideViewPr>
    <p:cSldViewPr snapToGrid="0">
      <p:cViewPr varScale="1">
        <p:scale>
          <a:sx n="106" d="100"/>
          <a:sy n="106" d="100"/>
        </p:scale>
        <p:origin x="192" y="224"/>
      </p:cViewPr>
      <p:guideLst/>
    </p:cSldViewPr>
  </p:slid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3.fntdata"/><Relationship Id="rId47" Type="http://schemas.openxmlformats.org/officeDocument/2006/relationships/font" Target="fonts/font8.fntdata"/><Relationship Id="rId50" Type="http://customschemas.google.com/relationships/presentationmetadata" Target="meta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1.fntdata"/><Relationship Id="rId45" Type="http://schemas.openxmlformats.org/officeDocument/2006/relationships/font" Target="fonts/font6.fntdata"/><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5.fntdata"/><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4.fntdata"/><Relationship Id="rId48" Type="http://schemas.openxmlformats.org/officeDocument/2006/relationships/font" Target="fonts/font9.fntdata"/><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7.fntdata"/><Relationship Id="rId20" Type="http://schemas.openxmlformats.org/officeDocument/2006/relationships/slide" Target="slides/slide19.xml"/><Relationship Id="rId41" Type="http://schemas.openxmlformats.org/officeDocument/2006/relationships/font" Target="fonts/font2.fntdata"/><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401081083435512"/>
          <c:y val="9.2855892395076953E-2"/>
          <c:w val="0.62854163354523784"/>
          <c:h val="0.78232049939743853"/>
        </c:manualLayout>
      </c:layout>
      <c:doughnutChart>
        <c:varyColors val="1"/>
        <c:ser>
          <c:idx val="0"/>
          <c:order val="0"/>
          <c:tx>
            <c:strRef>
              <c:f>Sheet1!$B$1</c:f>
              <c:strCache>
                <c:ptCount val="1"/>
                <c:pt idx="0">
                  <c:v>Sales</c:v>
                </c:pt>
              </c:strCache>
            </c:strRef>
          </c:tx>
          <c:spPr>
            <a:solidFill>
              <a:schemeClr val="tx1">
                <a:lumMod val="65000"/>
                <a:lumOff val="35000"/>
              </a:schemeClr>
            </a:solidFill>
          </c:spPr>
          <c:dPt>
            <c:idx val="0"/>
            <c:bubble3D val="0"/>
            <c:spPr>
              <a:solidFill>
                <a:srgbClr val="485770"/>
              </a:solidFill>
              <a:ln w="19050">
                <a:solidFill>
                  <a:schemeClr val="lt1"/>
                </a:solidFill>
              </a:ln>
              <a:effectLst/>
            </c:spPr>
            <c:extLst>
              <c:ext xmlns:c16="http://schemas.microsoft.com/office/drawing/2014/chart" uri="{C3380CC4-5D6E-409C-BE32-E72D297353CC}">
                <c16:uniqueId val="{00000003-98C0-6E49-89AA-B5EFC2D7F450}"/>
              </c:ext>
            </c:extLst>
          </c:dPt>
          <c:dPt>
            <c:idx val="1"/>
            <c:bubble3D val="0"/>
            <c:spPr>
              <a:solidFill>
                <a:srgbClr val="65768E">
                  <a:alpha val="77000"/>
                </a:srgbClr>
              </a:solidFill>
              <a:ln w="19050">
                <a:solidFill>
                  <a:schemeClr val="lt1"/>
                </a:solidFill>
              </a:ln>
              <a:effectLst/>
            </c:spPr>
            <c:extLst>
              <c:ext xmlns:c16="http://schemas.microsoft.com/office/drawing/2014/chart" uri="{C3380CC4-5D6E-409C-BE32-E72D297353CC}">
                <c16:uniqueId val="{00000002-98C0-6E49-89AA-B5EFC2D7F450}"/>
              </c:ext>
            </c:extLst>
          </c:dPt>
          <c:dPt>
            <c:idx val="2"/>
            <c:bubble3D val="0"/>
            <c:spPr>
              <a:solidFill>
                <a:srgbClr val="65768E">
                  <a:alpha val="57647"/>
                </a:srgbClr>
              </a:solidFill>
              <a:ln w="19050">
                <a:solidFill>
                  <a:schemeClr val="lt1"/>
                </a:solidFill>
              </a:ln>
              <a:effectLst/>
            </c:spPr>
            <c:extLst>
              <c:ext xmlns:c16="http://schemas.microsoft.com/office/drawing/2014/chart" uri="{C3380CC4-5D6E-409C-BE32-E72D297353CC}">
                <c16:uniqueId val="{00000001-98C0-6E49-89AA-B5EFC2D7F450}"/>
              </c:ext>
            </c:extLst>
          </c:dPt>
          <c:dPt>
            <c:idx val="3"/>
            <c:bubble3D val="0"/>
            <c:spPr>
              <a:solidFill>
                <a:schemeClr val="tx1">
                  <a:lumMod val="65000"/>
                  <a:lumOff val="35000"/>
                </a:schemeClr>
              </a:solidFill>
              <a:ln w="19050">
                <a:solidFill>
                  <a:schemeClr val="lt1"/>
                </a:solidFill>
              </a:ln>
              <a:effectLst/>
            </c:spPr>
            <c:extLst>
              <c:ext xmlns:c16="http://schemas.microsoft.com/office/drawing/2014/chart" uri="{C3380CC4-5D6E-409C-BE32-E72D297353CC}">
                <c16:uniqueId val="{00000007-07F4-BE47-99AF-9158428BCEEE}"/>
              </c:ext>
            </c:extLst>
          </c:dPt>
          <c:cat>
            <c:strRef>
              <c:f>Sheet1!$A$2:$A$5</c:f>
              <c:strCache>
                <c:ptCount val="3"/>
                <c:pt idx="0">
                  <c:v>1st Qtr</c:v>
                </c:pt>
                <c:pt idx="1">
                  <c:v>2nd Qtr</c:v>
                </c:pt>
                <c:pt idx="2">
                  <c:v>3rd </c:v>
                </c:pt>
              </c:strCache>
            </c:strRef>
          </c:cat>
          <c:val>
            <c:numRef>
              <c:f>Sheet1!$B$2:$B$5</c:f>
              <c:numCache>
                <c:formatCode>General</c:formatCode>
                <c:ptCount val="4"/>
                <c:pt idx="0">
                  <c:v>47</c:v>
                </c:pt>
                <c:pt idx="1">
                  <c:v>14</c:v>
                </c:pt>
                <c:pt idx="2">
                  <c:v>39</c:v>
                </c:pt>
              </c:numCache>
            </c:numRef>
          </c:val>
          <c:extLst>
            <c:ext xmlns:c16="http://schemas.microsoft.com/office/drawing/2014/chart" uri="{C3380CC4-5D6E-409C-BE32-E72D297353CC}">
              <c16:uniqueId val="{00000000-98C0-6E49-89AA-B5EFC2D7F450}"/>
            </c:ext>
          </c:extLst>
        </c:ser>
        <c:dLbls>
          <c:showLegendKey val="0"/>
          <c:showVal val="0"/>
          <c:showCatName val="0"/>
          <c:showSerName val="0"/>
          <c:showPercent val="0"/>
          <c:showBubbleSize val="0"/>
          <c:showLeaderLines val="1"/>
        </c:dLbls>
        <c:firstSliceAng val="13"/>
        <c:holeSize val="48"/>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0A08999-5C49-46E2-B1DC-0C13F848D1C1}" type="doc">
      <dgm:prSet loTypeId="urn:microsoft.com/office/officeart/2005/8/layout/matrix3" loCatId="matrix" qsTypeId="urn:microsoft.com/office/officeart/2005/8/quickstyle/simple2" qsCatId="simple" csTypeId="urn:microsoft.com/office/officeart/2005/8/colors/accent5_2" csCatId="accent5" phldr="1"/>
      <dgm:spPr/>
      <dgm:t>
        <a:bodyPr/>
        <a:lstStyle/>
        <a:p>
          <a:endParaRPr lang="en-US"/>
        </a:p>
      </dgm:t>
    </dgm:pt>
    <dgm:pt modelId="{2416B85C-0A25-4619-B7EF-5A40C4092806}">
      <dgm:prSet/>
      <dgm:spPr>
        <a:solidFill>
          <a:srgbClr val="FFA630"/>
        </a:solidFill>
      </dgm:spPr>
      <dgm:t>
        <a:bodyPr/>
        <a:lstStyle/>
        <a:p>
          <a:r>
            <a:rPr lang="en-GB" b="1" i="1">
              <a:latin typeface="Open Sans" panose="020B0606030504020204" pitchFamily="34" charset="0"/>
              <a:ea typeface="Open Sans" panose="020B0606030504020204" pitchFamily="34" charset="0"/>
              <a:cs typeface="Open Sans" panose="020B0606030504020204" pitchFamily="34" charset="0"/>
            </a:rPr>
            <a:t>Realises </a:t>
          </a:r>
          <a:r>
            <a:rPr lang="en-GB">
              <a:latin typeface="Open Sans" panose="020B0606030504020204" pitchFamily="34" charset="0"/>
              <a:ea typeface="Open Sans" panose="020B0606030504020204" pitchFamily="34" charset="0"/>
              <a:cs typeface="Open Sans" panose="020B0606030504020204" pitchFamily="34" charset="0"/>
            </a:rPr>
            <a:t>the widespread impact of trauma and understands the potential paths for recovery</a:t>
          </a:r>
          <a:endParaRPr lang="en-US">
            <a:latin typeface="Open Sans" panose="020B0606030504020204" pitchFamily="34" charset="0"/>
            <a:ea typeface="Open Sans" panose="020B0606030504020204" pitchFamily="34" charset="0"/>
            <a:cs typeface="Open Sans" panose="020B0606030504020204" pitchFamily="34" charset="0"/>
          </a:endParaRPr>
        </a:p>
      </dgm:t>
    </dgm:pt>
    <dgm:pt modelId="{64253011-E3E0-4F39-9F36-F6F2CF60451F}" type="parTrans" cxnId="{7A236C7E-0F12-4432-A4E8-3ECDB867F0C6}">
      <dgm:prSet/>
      <dgm:spPr/>
      <dgm:t>
        <a:bodyPr/>
        <a:lstStyle/>
        <a:p>
          <a:endParaRPr lang="en-US"/>
        </a:p>
      </dgm:t>
    </dgm:pt>
    <dgm:pt modelId="{A09D774C-7260-4C01-ABA3-22DB7E716375}" type="sibTrans" cxnId="{7A236C7E-0F12-4432-A4E8-3ECDB867F0C6}">
      <dgm:prSet/>
      <dgm:spPr/>
      <dgm:t>
        <a:bodyPr/>
        <a:lstStyle/>
        <a:p>
          <a:endParaRPr lang="en-US"/>
        </a:p>
      </dgm:t>
    </dgm:pt>
    <dgm:pt modelId="{F3B711FE-1143-4924-A3B1-4DC243149026}">
      <dgm:prSet/>
      <dgm:spPr>
        <a:solidFill>
          <a:srgbClr val="FFA630"/>
        </a:solidFill>
      </dgm:spPr>
      <dgm:t>
        <a:bodyPr/>
        <a:lstStyle/>
        <a:p>
          <a:r>
            <a:rPr lang="en-GB" b="1" i="1">
              <a:latin typeface="Open Sans" panose="020B0606030504020204" pitchFamily="34" charset="0"/>
              <a:ea typeface="Open Sans" panose="020B0606030504020204" pitchFamily="34" charset="0"/>
              <a:cs typeface="Open Sans" panose="020B0606030504020204" pitchFamily="34" charset="0"/>
            </a:rPr>
            <a:t>Recognises</a:t>
          </a:r>
          <a:r>
            <a:rPr lang="en-GB">
              <a:latin typeface="Open Sans" panose="020B0606030504020204" pitchFamily="34" charset="0"/>
              <a:ea typeface="Open Sans" panose="020B0606030504020204" pitchFamily="34" charset="0"/>
              <a:cs typeface="Open Sans" panose="020B0606030504020204" pitchFamily="34" charset="0"/>
            </a:rPr>
            <a:t> the signs and symptoms of trauma in those we are involved with </a:t>
          </a:r>
          <a:endParaRPr lang="en-US">
            <a:latin typeface="Open Sans" panose="020B0606030504020204" pitchFamily="34" charset="0"/>
            <a:ea typeface="Open Sans" panose="020B0606030504020204" pitchFamily="34" charset="0"/>
            <a:cs typeface="Open Sans" panose="020B0606030504020204" pitchFamily="34" charset="0"/>
          </a:endParaRPr>
        </a:p>
      </dgm:t>
    </dgm:pt>
    <dgm:pt modelId="{50C0DA11-6BC4-45C9-972E-DEFB68FB9030}" type="parTrans" cxnId="{098C1BA3-99D9-4838-A031-114BADC8E31B}">
      <dgm:prSet/>
      <dgm:spPr/>
      <dgm:t>
        <a:bodyPr/>
        <a:lstStyle/>
        <a:p>
          <a:endParaRPr lang="en-US"/>
        </a:p>
      </dgm:t>
    </dgm:pt>
    <dgm:pt modelId="{EB3001A7-0B1D-418F-9842-79D8B0C4E1C5}" type="sibTrans" cxnId="{098C1BA3-99D9-4838-A031-114BADC8E31B}">
      <dgm:prSet/>
      <dgm:spPr/>
      <dgm:t>
        <a:bodyPr/>
        <a:lstStyle/>
        <a:p>
          <a:endParaRPr lang="en-US"/>
        </a:p>
      </dgm:t>
    </dgm:pt>
    <dgm:pt modelId="{488423BE-5EF2-413F-8CDC-53B599950958}">
      <dgm:prSet/>
      <dgm:spPr>
        <a:solidFill>
          <a:srgbClr val="FFA630"/>
        </a:solidFill>
      </dgm:spPr>
      <dgm:t>
        <a:bodyPr/>
        <a:lstStyle/>
        <a:p>
          <a:r>
            <a:rPr lang="en-GB" b="1" i="1">
              <a:latin typeface="Open Sans" panose="020B0606030504020204" pitchFamily="34" charset="0"/>
              <a:ea typeface="Open Sans" panose="020B0606030504020204" pitchFamily="34" charset="0"/>
              <a:cs typeface="Open Sans" panose="020B0606030504020204" pitchFamily="34" charset="0"/>
            </a:rPr>
            <a:t>Responds</a:t>
          </a:r>
          <a:r>
            <a:rPr lang="en-GB">
              <a:latin typeface="Open Sans" panose="020B0606030504020204" pitchFamily="34" charset="0"/>
              <a:ea typeface="Open Sans" panose="020B0606030504020204" pitchFamily="34" charset="0"/>
              <a:cs typeface="Open Sans" panose="020B0606030504020204" pitchFamily="34" charset="0"/>
            </a:rPr>
            <a:t> by fully integrating knowledge about trauma into policies, procedures and practices</a:t>
          </a:r>
          <a:endParaRPr lang="en-US">
            <a:latin typeface="Open Sans" panose="020B0606030504020204" pitchFamily="34" charset="0"/>
            <a:ea typeface="Open Sans" panose="020B0606030504020204" pitchFamily="34" charset="0"/>
            <a:cs typeface="Open Sans" panose="020B0606030504020204" pitchFamily="34" charset="0"/>
          </a:endParaRPr>
        </a:p>
      </dgm:t>
    </dgm:pt>
    <dgm:pt modelId="{2671D3C3-273D-4FE7-9ED0-77513BB3FFC7}" type="parTrans" cxnId="{0E569C2A-0A70-4216-8CF1-30AE697F388C}">
      <dgm:prSet/>
      <dgm:spPr/>
      <dgm:t>
        <a:bodyPr/>
        <a:lstStyle/>
        <a:p>
          <a:endParaRPr lang="en-US"/>
        </a:p>
      </dgm:t>
    </dgm:pt>
    <dgm:pt modelId="{BCF13D49-E751-4BF2-99FE-C41DCFD6FB8B}" type="sibTrans" cxnId="{0E569C2A-0A70-4216-8CF1-30AE697F388C}">
      <dgm:prSet/>
      <dgm:spPr/>
      <dgm:t>
        <a:bodyPr/>
        <a:lstStyle/>
        <a:p>
          <a:endParaRPr lang="en-US"/>
        </a:p>
      </dgm:t>
    </dgm:pt>
    <dgm:pt modelId="{C9CAEAEE-4CE8-490E-BF45-039B7251C261}">
      <dgm:prSet/>
      <dgm:spPr>
        <a:solidFill>
          <a:srgbClr val="FFA630"/>
        </a:solidFill>
      </dgm:spPr>
      <dgm:t>
        <a:bodyPr/>
        <a:lstStyle/>
        <a:p>
          <a:r>
            <a:rPr lang="en-GB">
              <a:latin typeface="Open Sans" panose="020B0606030504020204" pitchFamily="34" charset="0"/>
              <a:ea typeface="Open Sans" panose="020B0606030504020204" pitchFamily="34" charset="0"/>
              <a:cs typeface="Open Sans" panose="020B0606030504020204" pitchFamily="34" charset="0"/>
            </a:rPr>
            <a:t>Seeks to actively </a:t>
          </a:r>
          <a:r>
            <a:rPr lang="en-GB" b="1" i="1">
              <a:latin typeface="Open Sans" panose="020B0606030504020204" pitchFamily="34" charset="0"/>
              <a:ea typeface="Open Sans" panose="020B0606030504020204" pitchFamily="34" charset="0"/>
              <a:cs typeface="Open Sans" panose="020B0606030504020204" pitchFamily="34" charset="0"/>
            </a:rPr>
            <a:t>resist </a:t>
          </a:r>
          <a:r>
            <a:rPr lang="en-GB">
              <a:latin typeface="Open Sans" panose="020B0606030504020204" pitchFamily="34" charset="0"/>
              <a:ea typeface="Open Sans" panose="020B0606030504020204" pitchFamily="34" charset="0"/>
              <a:cs typeface="Open Sans" panose="020B0606030504020204" pitchFamily="34" charset="0"/>
            </a:rPr>
            <a:t>re-traumatisation.</a:t>
          </a:r>
          <a:endParaRPr lang="en-US">
            <a:latin typeface="Open Sans" panose="020B0606030504020204" pitchFamily="34" charset="0"/>
            <a:ea typeface="Open Sans" panose="020B0606030504020204" pitchFamily="34" charset="0"/>
            <a:cs typeface="Open Sans" panose="020B0606030504020204" pitchFamily="34" charset="0"/>
          </a:endParaRPr>
        </a:p>
      </dgm:t>
    </dgm:pt>
    <dgm:pt modelId="{979909C8-09C3-444D-A16E-5E8B3153205C}" type="parTrans" cxnId="{D61F7728-051A-44C7-A63A-AB751A93BB83}">
      <dgm:prSet/>
      <dgm:spPr/>
      <dgm:t>
        <a:bodyPr/>
        <a:lstStyle/>
        <a:p>
          <a:endParaRPr lang="en-US"/>
        </a:p>
      </dgm:t>
    </dgm:pt>
    <dgm:pt modelId="{C675D410-4297-4B65-8898-847984ADD14C}" type="sibTrans" cxnId="{D61F7728-051A-44C7-A63A-AB751A93BB83}">
      <dgm:prSet/>
      <dgm:spPr/>
      <dgm:t>
        <a:bodyPr/>
        <a:lstStyle/>
        <a:p>
          <a:endParaRPr lang="en-US"/>
        </a:p>
      </dgm:t>
    </dgm:pt>
    <dgm:pt modelId="{2216D6DD-6930-9D4E-8D7C-EB943E28A202}" type="pres">
      <dgm:prSet presAssocID="{A0A08999-5C49-46E2-B1DC-0C13F848D1C1}" presName="matrix" presStyleCnt="0">
        <dgm:presLayoutVars>
          <dgm:chMax val="1"/>
          <dgm:dir/>
          <dgm:resizeHandles val="exact"/>
        </dgm:presLayoutVars>
      </dgm:prSet>
      <dgm:spPr/>
    </dgm:pt>
    <dgm:pt modelId="{3CD3C9C4-59CA-F943-8AE4-F07D9697843D}" type="pres">
      <dgm:prSet presAssocID="{A0A08999-5C49-46E2-B1DC-0C13F848D1C1}" presName="diamond" presStyleLbl="bgShp" presStyleIdx="0" presStyleCnt="1"/>
      <dgm:spPr/>
    </dgm:pt>
    <dgm:pt modelId="{7D459CD0-D16F-8142-898F-28F2A62FF586}" type="pres">
      <dgm:prSet presAssocID="{A0A08999-5C49-46E2-B1DC-0C13F848D1C1}" presName="quad1" presStyleLbl="node1" presStyleIdx="0" presStyleCnt="4">
        <dgm:presLayoutVars>
          <dgm:chMax val="0"/>
          <dgm:chPref val="0"/>
          <dgm:bulletEnabled val="1"/>
        </dgm:presLayoutVars>
      </dgm:prSet>
      <dgm:spPr/>
    </dgm:pt>
    <dgm:pt modelId="{B9ADBE24-6122-D748-A9AB-A9861C4FEE19}" type="pres">
      <dgm:prSet presAssocID="{A0A08999-5C49-46E2-B1DC-0C13F848D1C1}" presName="quad2" presStyleLbl="node1" presStyleIdx="1" presStyleCnt="4">
        <dgm:presLayoutVars>
          <dgm:chMax val="0"/>
          <dgm:chPref val="0"/>
          <dgm:bulletEnabled val="1"/>
        </dgm:presLayoutVars>
      </dgm:prSet>
      <dgm:spPr/>
    </dgm:pt>
    <dgm:pt modelId="{B7EAC66B-CE95-A74B-BD8D-49698D97D5E9}" type="pres">
      <dgm:prSet presAssocID="{A0A08999-5C49-46E2-B1DC-0C13F848D1C1}" presName="quad3" presStyleLbl="node1" presStyleIdx="2" presStyleCnt="4">
        <dgm:presLayoutVars>
          <dgm:chMax val="0"/>
          <dgm:chPref val="0"/>
          <dgm:bulletEnabled val="1"/>
        </dgm:presLayoutVars>
      </dgm:prSet>
      <dgm:spPr/>
    </dgm:pt>
    <dgm:pt modelId="{1263133D-DF61-074C-84A5-AD6AEE2F8D08}" type="pres">
      <dgm:prSet presAssocID="{A0A08999-5C49-46E2-B1DC-0C13F848D1C1}" presName="quad4" presStyleLbl="node1" presStyleIdx="3" presStyleCnt="4">
        <dgm:presLayoutVars>
          <dgm:chMax val="0"/>
          <dgm:chPref val="0"/>
          <dgm:bulletEnabled val="1"/>
        </dgm:presLayoutVars>
      </dgm:prSet>
      <dgm:spPr/>
    </dgm:pt>
  </dgm:ptLst>
  <dgm:cxnLst>
    <dgm:cxn modelId="{F123BE11-429F-984B-8910-741FD38C4BE0}" type="presOf" srcId="{C9CAEAEE-4CE8-490E-BF45-039B7251C261}" destId="{1263133D-DF61-074C-84A5-AD6AEE2F8D08}" srcOrd="0" destOrd="0" presId="urn:microsoft.com/office/officeart/2005/8/layout/matrix3"/>
    <dgm:cxn modelId="{D61F7728-051A-44C7-A63A-AB751A93BB83}" srcId="{A0A08999-5C49-46E2-B1DC-0C13F848D1C1}" destId="{C9CAEAEE-4CE8-490E-BF45-039B7251C261}" srcOrd="3" destOrd="0" parTransId="{979909C8-09C3-444D-A16E-5E8B3153205C}" sibTransId="{C675D410-4297-4B65-8898-847984ADD14C}"/>
    <dgm:cxn modelId="{0E569C2A-0A70-4216-8CF1-30AE697F388C}" srcId="{A0A08999-5C49-46E2-B1DC-0C13F848D1C1}" destId="{488423BE-5EF2-413F-8CDC-53B599950958}" srcOrd="2" destOrd="0" parTransId="{2671D3C3-273D-4FE7-9ED0-77513BB3FFC7}" sibTransId="{BCF13D49-E751-4BF2-99FE-C41DCFD6FB8B}"/>
    <dgm:cxn modelId="{7A236C7E-0F12-4432-A4E8-3ECDB867F0C6}" srcId="{A0A08999-5C49-46E2-B1DC-0C13F848D1C1}" destId="{2416B85C-0A25-4619-B7EF-5A40C4092806}" srcOrd="0" destOrd="0" parTransId="{64253011-E3E0-4F39-9F36-F6F2CF60451F}" sibTransId="{A09D774C-7260-4C01-ABA3-22DB7E716375}"/>
    <dgm:cxn modelId="{098C1BA3-99D9-4838-A031-114BADC8E31B}" srcId="{A0A08999-5C49-46E2-B1DC-0C13F848D1C1}" destId="{F3B711FE-1143-4924-A3B1-4DC243149026}" srcOrd="1" destOrd="0" parTransId="{50C0DA11-6BC4-45C9-972E-DEFB68FB9030}" sibTransId="{EB3001A7-0B1D-418F-9842-79D8B0C4E1C5}"/>
    <dgm:cxn modelId="{873B2EDF-D98A-1F47-8AE2-49A7DDA18E43}" type="presOf" srcId="{2416B85C-0A25-4619-B7EF-5A40C4092806}" destId="{7D459CD0-D16F-8142-898F-28F2A62FF586}" srcOrd="0" destOrd="0" presId="urn:microsoft.com/office/officeart/2005/8/layout/matrix3"/>
    <dgm:cxn modelId="{08A215F8-55FB-C648-B06E-DBD8CC9DF60E}" type="presOf" srcId="{488423BE-5EF2-413F-8CDC-53B599950958}" destId="{B7EAC66B-CE95-A74B-BD8D-49698D97D5E9}" srcOrd="0" destOrd="0" presId="urn:microsoft.com/office/officeart/2005/8/layout/matrix3"/>
    <dgm:cxn modelId="{F22F6DF9-4141-AA4D-B1E1-7589348E26B6}" type="presOf" srcId="{F3B711FE-1143-4924-A3B1-4DC243149026}" destId="{B9ADBE24-6122-D748-A9AB-A9861C4FEE19}" srcOrd="0" destOrd="0" presId="urn:microsoft.com/office/officeart/2005/8/layout/matrix3"/>
    <dgm:cxn modelId="{38897EFE-1749-D841-833D-42E18AE35E14}" type="presOf" srcId="{A0A08999-5C49-46E2-B1DC-0C13F848D1C1}" destId="{2216D6DD-6930-9D4E-8D7C-EB943E28A202}" srcOrd="0" destOrd="0" presId="urn:microsoft.com/office/officeart/2005/8/layout/matrix3"/>
    <dgm:cxn modelId="{A3F08BAA-FDB9-8742-8B96-9C58737EF27C}" type="presParOf" srcId="{2216D6DD-6930-9D4E-8D7C-EB943E28A202}" destId="{3CD3C9C4-59CA-F943-8AE4-F07D9697843D}" srcOrd="0" destOrd="0" presId="urn:microsoft.com/office/officeart/2005/8/layout/matrix3"/>
    <dgm:cxn modelId="{15BBAA59-411B-3646-A3EE-7E989995ACE8}" type="presParOf" srcId="{2216D6DD-6930-9D4E-8D7C-EB943E28A202}" destId="{7D459CD0-D16F-8142-898F-28F2A62FF586}" srcOrd="1" destOrd="0" presId="urn:microsoft.com/office/officeart/2005/8/layout/matrix3"/>
    <dgm:cxn modelId="{57A72296-1177-434B-9320-9975B5F6B5CF}" type="presParOf" srcId="{2216D6DD-6930-9D4E-8D7C-EB943E28A202}" destId="{B9ADBE24-6122-D748-A9AB-A9861C4FEE19}" srcOrd="2" destOrd="0" presId="urn:microsoft.com/office/officeart/2005/8/layout/matrix3"/>
    <dgm:cxn modelId="{9B804FF1-B35B-0647-BF4F-6A22A0B23CD8}" type="presParOf" srcId="{2216D6DD-6930-9D4E-8D7C-EB943E28A202}" destId="{B7EAC66B-CE95-A74B-BD8D-49698D97D5E9}" srcOrd="3" destOrd="0" presId="urn:microsoft.com/office/officeart/2005/8/layout/matrix3"/>
    <dgm:cxn modelId="{C4D9BE32-BA01-DB42-96D7-696AF27B458A}" type="presParOf" srcId="{2216D6DD-6930-9D4E-8D7C-EB943E28A202}" destId="{1263133D-DF61-074C-84A5-AD6AEE2F8D08}" srcOrd="4" destOrd="0" presId="urn:microsoft.com/office/officeart/2005/8/layout/matrix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924FA70-0C9C-2643-8509-8D91A20D06BB}" type="doc">
      <dgm:prSet loTypeId="urn:microsoft.com/office/officeart/2005/8/layout/pyramid1" loCatId="" qsTypeId="urn:microsoft.com/office/officeart/2005/8/quickstyle/simple1" qsCatId="simple" csTypeId="urn:microsoft.com/office/officeart/2005/8/colors/accent1_2" csCatId="accent1" phldr="1"/>
      <dgm:spPr/>
    </dgm:pt>
    <dgm:pt modelId="{636FEFA5-5914-F244-BFA0-226151A1D159}">
      <dgm:prSet phldrT="[Text]"/>
      <dgm:spPr>
        <a:solidFill>
          <a:srgbClr val="F7941E"/>
        </a:solidFill>
      </dgm:spPr>
      <dgm:t>
        <a:bodyPr/>
        <a:lstStyle/>
        <a:p>
          <a:r>
            <a:rPr lang="en-GB">
              <a:solidFill>
                <a:srgbClr val="009FC8"/>
              </a:solidFill>
              <a:latin typeface="Open Sans" panose="020B0606030504020204" pitchFamily="34" charset="0"/>
              <a:ea typeface="Open Sans" panose="020B0606030504020204" pitchFamily="34" charset="0"/>
              <a:cs typeface="Open Sans" panose="020B0606030504020204" pitchFamily="34" charset="0"/>
            </a:rPr>
            <a:t>Learning Bible truths</a:t>
          </a:r>
        </a:p>
      </dgm:t>
    </dgm:pt>
    <dgm:pt modelId="{736BA602-A7F7-BA4B-9C61-0DABFB210330}" type="parTrans" cxnId="{764546D4-8580-DD4F-A718-51527C4BBC42}">
      <dgm:prSet/>
      <dgm:spPr/>
      <dgm:t>
        <a:bodyPr/>
        <a:lstStyle/>
        <a:p>
          <a:endParaRPr lang="en-GB"/>
        </a:p>
      </dgm:t>
    </dgm:pt>
    <dgm:pt modelId="{F281CFFC-102A-9146-B09B-0E5667D68B84}" type="sibTrans" cxnId="{764546D4-8580-DD4F-A718-51527C4BBC42}">
      <dgm:prSet/>
      <dgm:spPr/>
      <dgm:t>
        <a:bodyPr/>
        <a:lstStyle/>
        <a:p>
          <a:endParaRPr lang="en-GB"/>
        </a:p>
      </dgm:t>
    </dgm:pt>
    <dgm:pt modelId="{9E9CABDD-9D72-994A-8205-087B40F254EC}">
      <dgm:prSet phldrT="[Text]"/>
      <dgm:spPr>
        <a:solidFill>
          <a:srgbClr val="F7941E"/>
        </a:solidFill>
      </dgm:spPr>
      <dgm:t>
        <a:bodyPr/>
        <a:lstStyle/>
        <a:p>
          <a:r>
            <a:rPr lang="en-GB">
              <a:solidFill>
                <a:srgbClr val="009FC8"/>
              </a:solidFill>
              <a:latin typeface="Open Sans" panose="020B0606030504020204" pitchFamily="34" charset="0"/>
              <a:ea typeface="Open Sans" panose="020B0606030504020204" pitchFamily="34" charset="0"/>
              <a:cs typeface="Open Sans" panose="020B0606030504020204" pitchFamily="34" charset="0"/>
            </a:rPr>
            <a:t>Experiencing God's love &amp; power</a:t>
          </a:r>
        </a:p>
      </dgm:t>
    </dgm:pt>
    <dgm:pt modelId="{5FA3C234-BDDA-1A40-AA0D-93FB115F835F}" type="parTrans" cxnId="{7994DC3C-015F-1547-B3DE-9E884600E7EC}">
      <dgm:prSet/>
      <dgm:spPr/>
      <dgm:t>
        <a:bodyPr/>
        <a:lstStyle/>
        <a:p>
          <a:endParaRPr lang="en-GB"/>
        </a:p>
      </dgm:t>
    </dgm:pt>
    <dgm:pt modelId="{DA2CE57A-5358-1644-9F8E-30365B96064F}" type="sibTrans" cxnId="{7994DC3C-015F-1547-B3DE-9E884600E7EC}">
      <dgm:prSet/>
      <dgm:spPr/>
      <dgm:t>
        <a:bodyPr/>
        <a:lstStyle/>
        <a:p>
          <a:endParaRPr lang="en-GB"/>
        </a:p>
      </dgm:t>
    </dgm:pt>
    <dgm:pt modelId="{E34B6E5B-4A94-384A-B535-B881F3EC8266}">
      <dgm:prSet/>
      <dgm:spPr>
        <a:solidFill>
          <a:srgbClr val="F7941E"/>
        </a:solidFill>
      </dgm:spPr>
      <dgm:t>
        <a:bodyPr/>
        <a:lstStyle/>
        <a:p>
          <a:r>
            <a:rPr lang="en-GB">
              <a:solidFill>
                <a:srgbClr val="009FC8"/>
              </a:solidFill>
              <a:latin typeface="Open Sans" panose="020B0606030504020204" pitchFamily="34" charset="0"/>
              <a:ea typeface="Open Sans" panose="020B0606030504020204" pitchFamily="34" charset="0"/>
              <a:cs typeface="Open Sans" panose="020B0606030504020204" pitchFamily="34" charset="0"/>
            </a:rPr>
            <a:t>Building relationships</a:t>
          </a:r>
        </a:p>
      </dgm:t>
    </dgm:pt>
    <dgm:pt modelId="{27CCB688-32D6-3B47-8441-D5207573596D}" type="parTrans" cxnId="{F53CBF83-069E-6849-B5B4-F6476587C738}">
      <dgm:prSet/>
      <dgm:spPr/>
      <dgm:t>
        <a:bodyPr/>
        <a:lstStyle/>
        <a:p>
          <a:endParaRPr lang="en-GB"/>
        </a:p>
      </dgm:t>
    </dgm:pt>
    <dgm:pt modelId="{37FB0544-EE5D-984F-AA44-DF5CF01B5710}" type="sibTrans" cxnId="{F53CBF83-069E-6849-B5B4-F6476587C738}">
      <dgm:prSet/>
      <dgm:spPr/>
      <dgm:t>
        <a:bodyPr/>
        <a:lstStyle/>
        <a:p>
          <a:endParaRPr lang="en-GB"/>
        </a:p>
      </dgm:t>
    </dgm:pt>
    <dgm:pt modelId="{52B71604-91A5-B847-B557-4A183C3DA776}">
      <dgm:prSet/>
      <dgm:spPr>
        <a:solidFill>
          <a:srgbClr val="F7941E"/>
        </a:solidFill>
      </dgm:spPr>
      <dgm:t>
        <a:bodyPr/>
        <a:lstStyle/>
        <a:p>
          <a:r>
            <a:rPr lang="en-US">
              <a:solidFill>
                <a:srgbClr val="009FC8"/>
              </a:solidFill>
              <a:latin typeface="Open Sans" panose="020B0606030504020204" pitchFamily="34" charset="0"/>
              <a:ea typeface="Open Sans" panose="020B0606030504020204" pitchFamily="34" charset="0"/>
              <a:cs typeface="Open Sans" panose="020B0606030504020204" pitchFamily="34" charset="0"/>
            </a:rPr>
            <a:t>Grounding the nervous system: Are they feeling safe?</a:t>
          </a:r>
          <a:endParaRPr lang="en-GB">
            <a:solidFill>
              <a:srgbClr val="009FC8"/>
            </a:solidFill>
            <a:latin typeface="Open Sans" panose="020B0606030504020204" pitchFamily="34" charset="0"/>
            <a:ea typeface="Open Sans" panose="020B0606030504020204" pitchFamily="34" charset="0"/>
            <a:cs typeface="Open Sans" panose="020B0606030504020204" pitchFamily="34" charset="0"/>
          </a:endParaRPr>
        </a:p>
      </dgm:t>
    </dgm:pt>
    <dgm:pt modelId="{FAE60138-6013-BC45-AF7B-E41A26B5E8BF}" type="parTrans" cxnId="{74149580-A0DE-E34F-A00B-B94D5DAAD13A}">
      <dgm:prSet/>
      <dgm:spPr/>
      <dgm:t>
        <a:bodyPr/>
        <a:lstStyle/>
        <a:p>
          <a:endParaRPr lang="en-GB"/>
        </a:p>
      </dgm:t>
    </dgm:pt>
    <dgm:pt modelId="{46D62569-5E43-0D46-9643-E904BBD49CA9}" type="sibTrans" cxnId="{74149580-A0DE-E34F-A00B-B94D5DAAD13A}">
      <dgm:prSet/>
      <dgm:spPr/>
      <dgm:t>
        <a:bodyPr/>
        <a:lstStyle/>
        <a:p>
          <a:endParaRPr lang="en-GB"/>
        </a:p>
      </dgm:t>
    </dgm:pt>
    <dgm:pt modelId="{3F49A22F-9B35-B64C-BBBF-B140C80EFB32}" type="pres">
      <dgm:prSet presAssocID="{3924FA70-0C9C-2643-8509-8D91A20D06BB}" presName="Name0" presStyleCnt="0">
        <dgm:presLayoutVars>
          <dgm:dir/>
          <dgm:animLvl val="lvl"/>
          <dgm:resizeHandles val="exact"/>
        </dgm:presLayoutVars>
      </dgm:prSet>
      <dgm:spPr/>
    </dgm:pt>
    <dgm:pt modelId="{FF04FC2A-4913-CD46-96E6-88D3E8F6A40A}" type="pres">
      <dgm:prSet presAssocID="{636FEFA5-5914-F244-BFA0-226151A1D159}" presName="Name8" presStyleCnt="0"/>
      <dgm:spPr/>
    </dgm:pt>
    <dgm:pt modelId="{5FDE26A5-D9C8-904B-99DA-A964903795A1}" type="pres">
      <dgm:prSet presAssocID="{636FEFA5-5914-F244-BFA0-226151A1D159}" presName="level" presStyleLbl="node1" presStyleIdx="0" presStyleCnt="4" custScaleY="133922">
        <dgm:presLayoutVars>
          <dgm:chMax val="1"/>
          <dgm:bulletEnabled val="1"/>
        </dgm:presLayoutVars>
      </dgm:prSet>
      <dgm:spPr/>
    </dgm:pt>
    <dgm:pt modelId="{39B2AA33-887F-2048-A824-1E14D41C9B22}" type="pres">
      <dgm:prSet presAssocID="{636FEFA5-5914-F244-BFA0-226151A1D159}" presName="levelTx" presStyleLbl="revTx" presStyleIdx="0" presStyleCnt="0">
        <dgm:presLayoutVars>
          <dgm:chMax val="1"/>
          <dgm:bulletEnabled val="1"/>
        </dgm:presLayoutVars>
      </dgm:prSet>
      <dgm:spPr/>
    </dgm:pt>
    <dgm:pt modelId="{9F4E5721-D16E-744A-82CA-5F282ACBE4B4}" type="pres">
      <dgm:prSet presAssocID="{9E9CABDD-9D72-994A-8205-087B40F254EC}" presName="Name8" presStyleCnt="0"/>
      <dgm:spPr/>
    </dgm:pt>
    <dgm:pt modelId="{4A64A90A-DDE1-D849-9D52-7A17BEDFC511}" type="pres">
      <dgm:prSet presAssocID="{9E9CABDD-9D72-994A-8205-087B40F254EC}" presName="level" presStyleLbl="node1" presStyleIdx="1" presStyleCnt="4">
        <dgm:presLayoutVars>
          <dgm:chMax val="1"/>
          <dgm:bulletEnabled val="1"/>
        </dgm:presLayoutVars>
      </dgm:prSet>
      <dgm:spPr/>
    </dgm:pt>
    <dgm:pt modelId="{0A0372B6-E05D-BC42-A344-9A856DB84D32}" type="pres">
      <dgm:prSet presAssocID="{9E9CABDD-9D72-994A-8205-087B40F254EC}" presName="levelTx" presStyleLbl="revTx" presStyleIdx="0" presStyleCnt="0">
        <dgm:presLayoutVars>
          <dgm:chMax val="1"/>
          <dgm:bulletEnabled val="1"/>
        </dgm:presLayoutVars>
      </dgm:prSet>
      <dgm:spPr/>
    </dgm:pt>
    <dgm:pt modelId="{EC6AA7B1-9E20-A943-ADBD-5D6328C83568}" type="pres">
      <dgm:prSet presAssocID="{E34B6E5B-4A94-384A-B535-B881F3EC8266}" presName="Name8" presStyleCnt="0"/>
      <dgm:spPr/>
    </dgm:pt>
    <dgm:pt modelId="{9B191D1F-F48B-AA47-951D-E1DA4E76B097}" type="pres">
      <dgm:prSet presAssocID="{E34B6E5B-4A94-384A-B535-B881F3EC8266}" presName="level" presStyleLbl="node1" presStyleIdx="2" presStyleCnt="4">
        <dgm:presLayoutVars>
          <dgm:chMax val="1"/>
          <dgm:bulletEnabled val="1"/>
        </dgm:presLayoutVars>
      </dgm:prSet>
      <dgm:spPr/>
    </dgm:pt>
    <dgm:pt modelId="{EE5EECFB-EBEC-4C45-B4C5-F3BE69524C54}" type="pres">
      <dgm:prSet presAssocID="{E34B6E5B-4A94-384A-B535-B881F3EC8266}" presName="levelTx" presStyleLbl="revTx" presStyleIdx="0" presStyleCnt="0">
        <dgm:presLayoutVars>
          <dgm:chMax val="1"/>
          <dgm:bulletEnabled val="1"/>
        </dgm:presLayoutVars>
      </dgm:prSet>
      <dgm:spPr/>
    </dgm:pt>
    <dgm:pt modelId="{AE491F9F-BE13-9D46-BA68-BAB41101619B}" type="pres">
      <dgm:prSet presAssocID="{52B71604-91A5-B847-B557-4A183C3DA776}" presName="Name8" presStyleCnt="0"/>
      <dgm:spPr/>
    </dgm:pt>
    <dgm:pt modelId="{55449E2D-5F00-E64C-8126-E3DF19129E61}" type="pres">
      <dgm:prSet presAssocID="{52B71604-91A5-B847-B557-4A183C3DA776}" presName="level" presStyleLbl="node1" presStyleIdx="3" presStyleCnt="4">
        <dgm:presLayoutVars>
          <dgm:chMax val="1"/>
          <dgm:bulletEnabled val="1"/>
        </dgm:presLayoutVars>
      </dgm:prSet>
      <dgm:spPr/>
    </dgm:pt>
    <dgm:pt modelId="{700AC5C9-9DF3-2640-86AB-504F160F984E}" type="pres">
      <dgm:prSet presAssocID="{52B71604-91A5-B847-B557-4A183C3DA776}" presName="levelTx" presStyleLbl="revTx" presStyleIdx="0" presStyleCnt="0">
        <dgm:presLayoutVars>
          <dgm:chMax val="1"/>
          <dgm:bulletEnabled val="1"/>
        </dgm:presLayoutVars>
      </dgm:prSet>
      <dgm:spPr/>
    </dgm:pt>
  </dgm:ptLst>
  <dgm:cxnLst>
    <dgm:cxn modelId="{CE245D22-4169-D747-BA34-5CB95EBE18ED}" type="presOf" srcId="{3924FA70-0C9C-2643-8509-8D91A20D06BB}" destId="{3F49A22F-9B35-B64C-BBBF-B140C80EFB32}" srcOrd="0" destOrd="0" presId="urn:microsoft.com/office/officeart/2005/8/layout/pyramid1"/>
    <dgm:cxn modelId="{AACD1F28-07BF-D64E-A8B0-FEB5660EF30C}" type="presOf" srcId="{636FEFA5-5914-F244-BFA0-226151A1D159}" destId="{5FDE26A5-D9C8-904B-99DA-A964903795A1}" srcOrd="0" destOrd="0" presId="urn:microsoft.com/office/officeart/2005/8/layout/pyramid1"/>
    <dgm:cxn modelId="{C7EFA02C-44BE-E747-B02C-F35EE4052334}" type="presOf" srcId="{636FEFA5-5914-F244-BFA0-226151A1D159}" destId="{39B2AA33-887F-2048-A824-1E14D41C9B22}" srcOrd="1" destOrd="0" presId="urn:microsoft.com/office/officeart/2005/8/layout/pyramid1"/>
    <dgm:cxn modelId="{7994DC3C-015F-1547-B3DE-9E884600E7EC}" srcId="{3924FA70-0C9C-2643-8509-8D91A20D06BB}" destId="{9E9CABDD-9D72-994A-8205-087B40F254EC}" srcOrd="1" destOrd="0" parTransId="{5FA3C234-BDDA-1A40-AA0D-93FB115F835F}" sibTransId="{DA2CE57A-5358-1644-9F8E-30365B96064F}"/>
    <dgm:cxn modelId="{EAFA1649-E1B7-4B44-9F0F-50E9183C6589}" type="presOf" srcId="{E34B6E5B-4A94-384A-B535-B881F3EC8266}" destId="{EE5EECFB-EBEC-4C45-B4C5-F3BE69524C54}" srcOrd="1" destOrd="0" presId="urn:microsoft.com/office/officeart/2005/8/layout/pyramid1"/>
    <dgm:cxn modelId="{74149580-A0DE-E34F-A00B-B94D5DAAD13A}" srcId="{3924FA70-0C9C-2643-8509-8D91A20D06BB}" destId="{52B71604-91A5-B847-B557-4A183C3DA776}" srcOrd="3" destOrd="0" parTransId="{FAE60138-6013-BC45-AF7B-E41A26B5E8BF}" sibTransId="{46D62569-5E43-0D46-9643-E904BBD49CA9}"/>
    <dgm:cxn modelId="{F53CBF83-069E-6849-B5B4-F6476587C738}" srcId="{3924FA70-0C9C-2643-8509-8D91A20D06BB}" destId="{E34B6E5B-4A94-384A-B535-B881F3EC8266}" srcOrd="2" destOrd="0" parTransId="{27CCB688-32D6-3B47-8441-D5207573596D}" sibTransId="{37FB0544-EE5D-984F-AA44-DF5CF01B5710}"/>
    <dgm:cxn modelId="{C5EC5B84-FFBB-5F46-AD3C-142EAD4E7A19}" type="presOf" srcId="{E34B6E5B-4A94-384A-B535-B881F3EC8266}" destId="{9B191D1F-F48B-AA47-951D-E1DA4E76B097}" srcOrd="0" destOrd="0" presId="urn:microsoft.com/office/officeart/2005/8/layout/pyramid1"/>
    <dgm:cxn modelId="{047E6D93-4229-EA41-A0F9-3199B3DD2F79}" type="presOf" srcId="{52B71604-91A5-B847-B557-4A183C3DA776}" destId="{700AC5C9-9DF3-2640-86AB-504F160F984E}" srcOrd="1" destOrd="0" presId="urn:microsoft.com/office/officeart/2005/8/layout/pyramid1"/>
    <dgm:cxn modelId="{3066B4AF-4176-9C4E-9838-C14120AC2979}" type="presOf" srcId="{9E9CABDD-9D72-994A-8205-087B40F254EC}" destId="{4A64A90A-DDE1-D849-9D52-7A17BEDFC511}" srcOrd="0" destOrd="0" presId="urn:microsoft.com/office/officeart/2005/8/layout/pyramid1"/>
    <dgm:cxn modelId="{764546D4-8580-DD4F-A718-51527C4BBC42}" srcId="{3924FA70-0C9C-2643-8509-8D91A20D06BB}" destId="{636FEFA5-5914-F244-BFA0-226151A1D159}" srcOrd="0" destOrd="0" parTransId="{736BA602-A7F7-BA4B-9C61-0DABFB210330}" sibTransId="{F281CFFC-102A-9146-B09B-0E5667D68B84}"/>
    <dgm:cxn modelId="{77463FDF-83C2-8A4E-8E34-0B3C9B92A4B2}" type="presOf" srcId="{52B71604-91A5-B847-B557-4A183C3DA776}" destId="{55449E2D-5F00-E64C-8126-E3DF19129E61}" srcOrd="0" destOrd="0" presId="urn:microsoft.com/office/officeart/2005/8/layout/pyramid1"/>
    <dgm:cxn modelId="{1A78D4EC-0232-BD40-AC34-D1FCB9A2CB74}" type="presOf" srcId="{9E9CABDD-9D72-994A-8205-087B40F254EC}" destId="{0A0372B6-E05D-BC42-A344-9A856DB84D32}" srcOrd="1" destOrd="0" presId="urn:microsoft.com/office/officeart/2005/8/layout/pyramid1"/>
    <dgm:cxn modelId="{DD855B3A-EA82-E549-836A-0ADBF0AF80C3}" type="presParOf" srcId="{3F49A22F-9B35-B64C-BBBF-B140C80EFB32}" destId="{FF04FC2A-4913-CD46-96E6-88D3E8F6A40A}" srcOrd="0" destOrd="0" presId="urn:microsoft.com/office/officeart/2005/8/layout/pyramid1"/>
    <dgm:cxn modelId="{7704BF66-4A5C-D34B-84AE-EE3AB8AB3BF0}" type="presParOf" srcId="{FF04FC2A-4913-CD46-96E6-88D3E8F6A40A}" destId="{5FDE26A5-D9C8-904B-99DA-A964903795A1}" srcOrd="0" destOrd="0" presId="urn:microsoft.com/office/officeart/2005/8/layout/pyramid1"/>
    <dgm:cxn modelId="{E27DA970-5285-FA4E-8DAD-0CA384A4570A}" type="presParOf" srcId="{FF04FC2A-4913-CD46-96E6-88D3E8F6A40A}" destId="{39B2AA33-887F-2048-A824-1E14D41C9B22}" srcOrd="1" destOrd="0" presId="urn:microsoft.com/office/officeart/2005/8/layout/pyramid1"/>
    <dgm:cxn modelId="{D622A06A-0C59-9546-AE60-D16FC5D556A3}" type="presParOf" srcId="{3F49A22F-9B35-B64C-BBBF-B140C80EFB32}" destId="{9F4E5721-D16E-744A-82CA-5F282ACBE4B4}" srcOrd="1" destOrd="0" presId="urn:microsoft.com/office/officeart/2005/8/layout/pyramid1"/>
    <dgm:cxn modelId="{53E98B16-919B-D942-97CF-E87B9126DE65}" type="presParOf" srcId="{9F4E5721-D16E-744A-82CA-5F282ACBE4B4}" destId="{4A64A90A-DDE1-D849-9D52-7A17BEDFC511}" srcOrd="0" destOrd="0" presId="urn:microsoft.com/office/officeart/2005/8/layout/pyramid1"/>
    <dgm:cxn modelId="{2BAA2D49-E7D5-6447-86AA-E7C461049BDF}" type="presParOf" srcId="{9F4E5721-D16E-744A-82CA-5F282ACBE4B4}" destId="{0A0372B6-E05D-BC42-A344-9A856DB84D32}" srcOrd="1" destOrd="0" presId="urn:microsoft.com/office/officeart/2005/8/layout/pyramid1"/>
    <dgm:cxn modelId="{FA3AD3C5-898D-AF4F-9A7E-B578E8F47D83}" type="presParOf" srcId="{3F49A22F-9B35-B64C-BBBF-B140C80EFB32}" destId="{EC6AA7B1-9E20-A943-ADBD-5D6328C83568}" srcOrd="2" destOrd="0" presId="urn:microsoft.com/office/officeart/2005/8/layout/pyramid1"/>
    <dgm:cxn modelId="{160EFEF1-19BD-E84D-8733-10C39E5C1F64}" type="presParOf" srcId="{EC6AA7B1-9E20-A943-ADBD-5D6328C83568}" destId="{9B191D1F-F48B-AA47-951D-E1DA4E76B097}" srcOrd="0" destOrd="0" presId="urn:microsoft.com/office/officeart/2005/8/layout/pyramid1"/>
    <dgm:cxn modelId="{D8A17D28-99ED-8042-B334-4455ED58309E}" type="presParOf" srcId="{EC6AA7B1-9E20-A943-ADBD-5D6328C83568}" destId="{EE5EECFB-EBEC-4C45-B4C5-F3BE69524C54}" srcOrd="1" destOrd="0" presId="urn:microsoft.com/office/officeart/2005/8/layout/pyramid1"/>
    <dgm:cxn modelId="{8B0DB846-3FA0-8D47-8E59-CE9B15568ED5}" type="presParOf" srcId="{3F49A22F-9B35-B64C-BBBF-B140C80EFB32}" destId="{AE491F9F-BE13-9D46-BA68-BAB41101619B}" srcOrd="3" destOrd="0" presId="urn:microsoft.com/office/officeart/2005/8/layout/pyramid1"/>
    <dgm:cxn modelId="{1E0C5E44-0AE7-AC42-8A92-0F109417DABF}" type="presParOf" srcId="{AE491F9F-BE13-9D46-BA68-BAB41101619B}" destId="{55449E2D-5F00-E64C-8126-E3DF19129E61}" srcOrd="0" destOrd="0" presId="urn:microsoft.com/office/officeart/2005/8/layout/pyramid1"/>
    <dgm:cxn modelId="{36D23407-9CD5-A644-8760-74DBA9BC7D53}" type="presParOf" srcId="{AE491F9F-BE13-9D46-BA68-BAB41101619B}" destId="{700AC5C9-9DF3-2640-86AB-504F160F984E}" srcOrd="1" destOrd="0" presId="urn:microsoft.com/office/officeart/2005/8/layout/pyramid1"/>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CD3C9C4-59CA-F943-8AE4-F07D9697843D}">
      <dsp:nvSpPr>
        <dsp:cNvPr id="0" name=""/>
        <dsp:cNvSpPr/>
      </dsp:nvSpPr>
      <dsp:spPr>
        <a:xfrm>
          <a:off x="0" y="24667"/>
          <a:ext cx="6049107" cy="6049107"/>
        </a:xfrm>
        <a:prstGeom prst="diamond">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D459CD0-D16F-8142-898F-28F2A62FF586}">
      <dsp:nvSpPr>
        <dsp:cNvPr id="0" name=""/>
        <dsp:cNvSpPr/>
      </dsp:nvSpPr>
      <dsp:spPr>
        <a:xfrm>
          <a:off x="574665" y="599332"/>
          <a:ext cx="2359151" cy="2359151"/>
        </a:xfrm>
        <a:prstGeom prst="roundRect">
          <a:avLst/>
        </a:prstGeom>
        <a:solidFill>
          <a:srgbClr val="FFA630"/>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b="1" i="1" kern="1200">
              <a:latin typeface="Open Sans" panose="020B0606030504020204" pitchFamily="34" charset="0"/>
              <a:ea typeface="Open Sans" panose="020B0606030504020204" pitchFamily="34" charset="0"/>
              <a:cs typeface="Open Sans" panose="020B0606030504020204" pitchFamily="34" charset="0"/>
            </a:rPr>
            <a:t>Realises </a:t>
          </a:r>
          <a:r>
            <a:rPr lang="en-GB" sz="1800" kern="1200">
              <a:latin typeface="Open Sans" panose="020B0606030504020204" pitchFamily="34" charset="0"/>
              <a:ea typeface="Open Sans" panose="020B0606030504020204" pitchFamily="34" charset="0"/>
              <a:cs typeface="Open Sans" panose="020B0606030504020204" pitchFamily="34" charset="0"/>
            </a:rPr>
            <a:t>the widespread impact of trauma and understands the potential paths for recovery</a:t>
          </a:r>
          <a:endParaRPr lang="en-US" sz="1800" kern="1200">
            <a:latin typeface="Open Sans" panose="020B0606030504020204" pitchFamily="34" charset="0"/>
            <a:ea typeface="Open Sans" panose="020B0606030504020204" pitchFamily="34" charset="0"/>
            <a:cs typeface="Open Sans" panose="020B0606030504020204" pitchFamily="34" charset="0"/>
          </a:endParaRPr>
        </a:p>
      </dsp:txBody>
      <dsp:txXfrm>
        <a:off x="689829" y="714496"/>
        <a:ext cx="2128823" cy="2128823"/>
      </dsp:txXfrm>
    </dsp:sp>
    <dsp:sp modelId="{B9ADBE24-6122-D748-A9AB-A9861C4FEE19}">
      <dsp:nvSpPr>
        <dsp:cNvPr id="0" name=""/>
        <dsp:cNvSpPr/>
      </dsp:nvSpPr>
      <dsp:spPr>
        <a:xfrm>
          <a:off x="3115290" y="599332"/>
          <a:ext cx="2359151" cy="2359151"/>
        </a:xfrm>
        <a:prstGeom prst="roundRect">
          <a:avLst/>
        </a:prstGeom>
        <a:solidFill>
          <a:srgbClr val="FFA630"/>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b="1" i="1" kern="1200">
              <a:latin typeface="Open Sans" panose="020B0606030504020204" pitchFamily="34" charset="0"/>
              <a:ea typeface="Open Sans" panose="020B0606030504020204" pitchFamily="34" charset="0"/>
              <a:cs typeface="Open Sans" panose="020B0606030504020204" pitchFamily="34" charset="0"/>
            </a:rPr>
            <a:t>Recognises</a:t>
          </a:r>
          <a:r>
            <a:rPr lang="en-GB" sz="1800" kern="1200">
              <a:latin typeface="Open Sans" panose="020B0606030504020204" pitchFamily="34" charset="0"/>
              <a:ea typeface="Open Sans" panose="020B0606030504020204" pitchFamily="34" charset="0"/>
              <a:cs typeface="Open Sans" panose="020B0606030504020204" pitchFamily="34" charset="0"/>
            </a:rPr>
            <a:t> the signs and symptoms of trauma in those we are involved with </a:t>
          </a:r>
          <a:endParaRPr lang="en-US" sz="1800" kern="1200">
            <a:latin typeface="Open Sans" panose="020B0606030504020204" pitchFamily="34" charset="0"/>
            <a:ea typeface="Open Sans" panose="020B0606030504020204" pitchFamily="34" charset="0"/>
            <a:cs typeface="Open Sans" panose="020B0606030504020204" pitchFamily="34" charset="0"/>
          </a:endParaRPr>
        </a:p>
      </dsp:txBody>
      <dsp:txXfrm>
        <a:off x="3230454" y="714496"/>
        <a:ext cx="2128823" cy="2128823"/>
      </dsp:txXfrm>
    </dsp:sp>
    <dsp:sp modelId="{B7EAC66B-CE95-A74B-BD8D-49698D97D5E9}">
      <dsp:nvSpPr>
        <dsp:cNvPr id="0" name=""/>
        <dsp:cNvSpPr/>
      </dsp:nvSpPr>
      <dsp:spPr>
        <a:xfrm>
          <a:off x="574665" y="3139957"/>
          <a:ext cx="2359151" cy="2359151"/>
        </a:xfrm>
        <a:prstGeom prst="roundRect">
          <a:avLst/>
        </a:prstGeom>
        <a:solidFill>
          <a:srgbClr val="FFA630"/>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b="1" i="1" kern="1200">
              <a:latin typeface="Open Sans" panose="020B0606030504020204" pitchFamily="34" charset="0"/>
              <a:ea typeface="Open Sans" panose="020B0606030504020204" pitchFamily="34" charset="0"/>
              <a:cs typeface="Open Sans" panose="020B0606030504020204" pitchFamily="34" charset="0"/>
            </a:rPr>
            <a:t>Responds</a:t>
          </a:r>
          <a:r>
            <a:rPr lang="en-GB" sz="1800" kern="1200">
              <a:latin typeface="Open Sans" panose="020B0606030504020204" pitchFamily="34" charset="0"/>
              <a:ea typeface="Open Sans" panose="020B0606030504020204" pitchFamily="34" charset="0"/>
              <a:cs typeface="Open Sans" panose="020B0606030504020204" pitchFamily="34" charset="0"/>
            </a:rPr>
            <a:t> by fully integrating knowledge about trauma into policies, procedures and practices</a:t>
          </a:r>
          <a:endParaRPr lang="en-US" sz="1800" kern="1200">
            <a:latin typeface="Open Sans" panose="020B0606030504020204" pitchFamily="34" charset="0"/>
            <a:ea typeface="Open Sans" panose="020B0606030504020204" pitchFamily="34" charset="0"/>
            <a:cs typeface="Open Sans" panose="020B0606030504020204" pitchFamily="34" charset="0"/>
          </a:endParaRPr>
        </a:p>
      </dsp:txBody>
      <dsp:txXfrm>
        <a:off x="689829" y="3255121"/>
        <a:ext cx="2128823" cy="2128823"/>
      </dsp:txXfrm>
    </dsp:sp>
    <dsp:sp modelId="{1263133D-DF61-074C-84A5-AD6AEE2F8D08}">
      <dsp:nvSpPr>
        <dsp:cNvPr id="0" name=""/>
        <dsp:cNvSpPr/>
      </dsp:nvSpPr>
      <dsp:spPr>
        <a:xfrm>
          <a:off x="3115290" y="3139957"/>
          <a:ext cx="2359151" cy="2359151"/>
        </a:xfrm>
        <a:prstGeom prst="roundRect">
          <a:avLst/>
        </a:prstGeom>
        <a:solidFill>
          <a:srgbClr val="FFA630"/>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a:latin typeface="Open Sans" panose="020B0606030504020204" pitchFamily="34" charset="0"/>
              <a:ea typeface="Open Sans" panose="020B0606030504020204" pitchFamily="34" charset="0"/>
              <a:cs typeface="Open Sans" panose="020B0606030504020204" pitchFamily="34" charset="0"/>
            </a:rPr>
            <a:t>Seeks to actively </a:t>
          </a:r>
          <a:r>
            <a:rPr lang="en-GB" sz="1800" b="1" i="1" kern="1200">
              <a:latin typeface="Open Sans" panose="020B0606030504020204" pitchFamily="34" charset="0"/>
              <a:ea typeface="Open Sans" panose="020B0606030504020204" pitchFamily="34" charset="0"/>
              <a:cs typeface="Open Sans" panose="020B0606030504020204" pitchFamily="34" charset="0"/>
            </a:rPr>
            <a:t>resist </a:t>
          </a:r>
          <a:r>
            <a:rPr lang="en-GB" sz="1800" kern="1200">
              <a:latin typeface="Open Sans" panose="020B0606030504020204" pitchFamily="34" charset="0"/>
              <a:ea typeface="Open Sans" panose="020B0606030504020204" pitchFamily="34" charset="0"/>
              <a:cs typeface="Open Sans" panose="020B0606030504020204" pitchFamily="34" charset="0"/>
            </a:rPr>
            <a:t>re-traumatisation.</a:t>
          </a:r>
          <a:endParaRPr lang="en-US" sz="1800" kern="1200">
            <a:latin typeface="Open Sans" panose="020B0606030504020204" pitchFamily="34" charset="0"/>
            <a:ea typeface="Open Sans" panose="020B0606030504020204" pitchFamily="34" charset="0"/>
            <a:cs typeface="Open Sans" panose="020B0606030504020204" pitchFamily="34" charset="0"/>
          </a:endParaRPr>
        </a:p>
      </dsp:txBody>
      <dsp:txXfrm>
        <a:off x="3230454" y="3255121"/>
        <a:ext cx="2128823" cy="212882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FDE26A5-D9C8-904B-99DA-A964903795A1}">
      <dsp:nvSpPr>
        <dsp:cNvPr id="0" name=""/>
        <dsp:cNvSpPr/>
      </dsp:nvSpPr>
      <dsp:spPr>
        <a:xfrm>
          <a:off x="2871794" y="0"/>
          <a:ext cx="2563976" cy="1919326"/>
        </a:xfrm>
        <a:prstGeom prst="trapezoid">
          <a:avLst>
            <a:gd name="adj" fmla="val 66794"/>
          </a:avLst>
        </a:prstGeom>
        <a:solidFill>
          <a:srgbClr val="F7941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830" tIns="36830" rIns="36830" bIns="36830" numCol="1" spcCol="1270" anchor="ctr" anchorCtr="0">
          <a:noAutofit/>
        </a:bodyPr>
        <a:lstStyle/>
        <a:p>
          <a:pPr marL="0" lvl="0" indent="0" algn="ctr" defTabSz="1289050">
            <a:lnSpc>
              <a:spcPct val="90000"/>
            </a:lnSpc>
            <a:spcBef>
              <a:spcPct val="0"/>
            </a:spcBef>
            <a:spcAft>
              <a:spcPct val="35000"/>
            </a:spcAft>
            <a:buNone/>
          </a:pPr>
          <a:r>
            <a:rPr lang="en-GB" sz="2900" kern="1200">
              <a:solidFill>
                <a:srgbClr val="009FC8"/>
              </a:solidFill>
              <a:latin typeface="Open Sans" panose="020B0606030504020204" pitchFamily="34" charset="0"/>
              <a:ea typeface="Open Sans" panose="020B0606030504020204" pitchFamily="34" charset="0"/>
              <a:cs typeface="Open Sans" panose="020B0606030504020204" pitchFamily="34" charset="0"/>
            </a:rPr>
            <a:t>Learning Bible truths</a:t>
          </a:r>
        </a:p>
      </dsp:txBody>
      <dsp:txXfrm>
        <a:off x="2871794" y="0"/>
        <a:ext cx="2563976" cy="1919326"/>
      </dsp:txXfrm>
    </dsp:sp>
    <dsp:sp modelId="{4A64A90A-DDE1-D849-9D52-7A17BEDFC511}">
      <dsp:nvSpPr>
        <dsp:cNvPr id="0" name=""/>
        <dsp:cNvSpPr/>
      </dsp:nvSpPr>
      <dsp:spPr>
        <a:xfrm>
          <a:off x="1914529" y="1919326"/>
          <a:ext cx="4478505" cy="1433167"/>
        </a:xfrm>
        <a:prstGeom prst="trapezoid">
          <a:avLst>
            <a:gd name="adj" fmla="val 66794"/>
          </a:avLst>
        </a:prstGeom>
        <a:solidFill>
          <a:srgbClr val="F7941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830" tIns="36830" rIns="36830" bIns="36830" numCol="1" spcCol="1270" anchor="ctr" anchorCtr="0">
          <a:noAutofit/>
        </a:bodyPr>
        <a:lstStyle/>
        <a:p>
          <a:pPr marL="0" lvl="0" indent="0" algn="ctr" defTabSz="1289050">
            <a:lnSpc>
              <a:spcPct val="90000"/>
            </a:lnSpc>
            <a:spcBef>
              <a:spcPct val="0"/>
            </a:spcBef>
            <a:spcAft>
              <a:spcPct val="35000"/>
            </a:spcAft>
            <a:buNone/>
          </a:pPr>
          <a:r>
            <a:rPr lang="en-GB" sz="2900" kern="1200">
              <a:solidFill>
                <a:srgbClr val="009FC8"/>
              </a:solidFill>
              <a:latin typeface="Open Sans" panose="020B0606030504020204" pitchFamily="34" charset="0"/>
              <a:ea typeface="Open Sans" panose="020B0606030504020204" pitchFamily="34" charset="0"/>
              <a:cs typeface="Open Sans" panose="020B0606030504020204" pitchFamily="34" charset="0"/>
            </a:rPr>
            <a:t>Experiencing God's love &amp; power</a:t>
          </a:r>
        </a:p>
      </dsp:txBody>
      <dsp:txXfrm>
        <a:off x="2698268" y="1919326"/>
        <a:ext cx="2911028" cy="1433167"/>
      </dsp:txXfrm>
    </dsp:sp>
    <dsp:sp modelId="{9B191D1F-F48B-AA47-951D-E1DA4E76B097}">
      <dsp:nvSpPr>
        <dsp:cNvPr id="0" name=""/>
        <dsp:cNvSpPr/>
      </dsp:nvSpPr>
      <dsp:spPr>
        <a:xfrm>
          <a:off x="957264" y="3352494"/>
          <a:ext cx="6393035" cy="1433167"/>
        </a:xfrm>
        <a:prstGeom prst="trapezoid">
          <a:avLst>
            <a:gd name="adj" fmla="val 66794"/>
          </a:avLst>
        </a:prstGeom>
        <a:solidFill>
          <a:srgbClr val="F7941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830" tIns="36830" rIns="36830" bIns="36830" numCol="1" spcCol="1270" anchor="ctr" anchorCtr="0">
          <a:noAutofit/>
        </a:bodyPr>
        <a:lstStyle/>
        <a:p>
          <a:pPr marL="0" lvl="0" indent="0" algn="ctr" defTabSz="1289050">
            <a:lnSpc>
              <a:spcPct val="90000"/>
            </a:lnSpc>
            <a:spcBef>
              <a:spcPct val="0"/>
            </a:spcBef>
            <a:spcAft>
              <a:spcPct val="35000"/>
            </a:spcAft>
            <a:buNone/>
          </a:pPr>
          <a:r>
            <a:rPr lang="en-GB" sz="2900" kern="1200">
              <a:solidFill>
                <a:srgbClr val="009FC8"/>
              </a:solidFill>
              <a:latin typeface="Open Sans" panose="020B0606030504020204" pitchFamily="34" charset="0"/>
              <a:ea typeface="Open Sans" panose="020B0606030504020204" pitchFamily="34" charset="0"/>
              <a:cs typeface="Open Sans" panose="020B0606030504020204" pitchFamily="34" charset="0"/>
            </a:rPr>
            <a:t>Building relationships</a:t>
          </a:r>
        </a:p>
      </dsp:txBody>
      <dsp:txXfrm>
        <a:off x="2076045" y="3352494"/>
        <a:ext cx="4155473" cy="1433167"/>
      </dsp:txXfrm>
    </dsp:sp>
    <dsp:sp modelId="{55449E2D-5F00-E64C-8126-E3DF19129E61}">
      <dsp:nvSpPr>
        <dsp:cNvPr id="0" name=""/>
        <dsp:cNvSpPr/>
      </dsp:nvSpPr>
      <dsp:spPr>
        <a:xfrm>
          <a:off x="0" y="4785662"/>
          <a:ext cx="8307565" cy="1433167"/>
        </a:xfrm>
        <a:prstGeom prst="trapezoid">
          <a:avLst>
            <a:gd name="adj" fmla="val 66794"/>
          </a:avLst>
        </a:prstGeom>
        <a:solidFill>
          <a:srgbClr val="F7941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830" tIns="36830" rIns="36830" bIns="36830" numCol="1" spcCol="1270" anchor="ctr" anchorCtr="0">
          <a:noAutofit/>
        </a:bodyPr>
        <a:lstStyle/>
        <a:p>
          <a:pPr marL="0" lvl="0" indent="0" algn="ctr" defTabSz="1289050">
            <a:lnSpc>
              <a:spcPct val="90000"/>
            </a:lnSpc>
            <a:spcBef>
              <a:spcPct val="0"/>
            </a:spcBef>
            <a:spcAft>
              <a:spcPct val="35000"/>
            </a:spcAft>
            <a:buNone/>
          </a:pPr>
          <a:r>
            <a:rPr lang="en-US" sz="2900" kern="1200">
              <a:solidFill>
                <a:srgbClr val="009FC8"/>
              </a:solidFill>
              <a:latin typeface="Open Sans" panose="020B0606030504020204" pitchFamily="34" charset="0"/>
              <a:ea typeface="Open Sans" panose="020B0606030504020204" pitchFamily="34" charset="0"/>
              <a:cs typeface="Open Sans" panose="020B0606030504020204" pitchFamily="34" charset="0"/>
            </a:rPr>
            <a:t>Grounding the nervous system: Are they feeling safe?</a:t>
          </a:r>
          <a:endParaRPr lang="en-GB" sz="2900" kern="1200">
            <a:solidFill>
              <a:srgbClr val="009FC8"/>
            </a:solidFill>
            <a:latin typeface="Open Sans" panose="020B0606030504020204" pitchFamily="34" charset="0"/>
            <a:ea typeface="Open Sans" panose="020B0606030504020204" pitchFamily="34" charset="0"/>
            <a:cs typeface="Open Sans" panose="020B0606030504020204" pitchFamily="34" charset="0"/>
          </a:endParaRPr>
        </a:p>
      </dsp:txBody>
      <dsp:txXfrm>
        <a:off x="1453823" y="4785662"/>
        <a:ext cx="5399917" cy="1433167"/>
      </dsp:txXfrm>
    </dsp:sp>
  </dsp:spTree>
</dsp:drawing>
</file>

<file path=ppt/diagrams/layout1.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2.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7" name="Google Shape;87;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88" name="Google Shape;88;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a:t>
            </a:fld>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14" name="Google Shape;114;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RUTH</a:t>
            </a:r>
          </a:p>
        </p:txBody>
      </p:sp>
      <p:sp>
        <p:nvSpPr>
          <p:cNvPr id="4" name="Slide Number Placeholder 3"/>
          <p:cNvSpPr>
            <a:spLocks noGrp="1"/>
          </p:cNvSpPr>
          <p:nvPr>
            <p:ph type="sldNum" sz="quarter" idx="5"/>
          </p:nvPr>
        </p:nvSpPr>
        <p:spPr/>
        <p:txBody>
          <a:bodyPr/>
          <a:lstStyle/>
          <a:p>
            <a:fld id="{B3B7F466-135E-5641-B603-873454AB16C4}" type="slidenum">
              <a:rPr lang="en-US" smtClean="0"/>
              <a:t>3</a:t>
            </a:fld>
            <a:endParaRPr lang="en-US" dirty="0"/>
          </a:p>
        </p:txBody>
      </p:sp>
    </p:spTree>
    <p:extLst>
      <p:ext uri="{BB962C8B-B14F-4D97-AF65-F5344CB8AC3E}">
        <p14:creationId xmlns:p14="http://schemas.microsoft.com/office/powerpoint/2010/main" val="1572774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RUTH</a:t>
            </a:r>
          </a:p>
        </p:txBody>
      </p:sp>
      <p:sp>
        <p:nvSpPr>
          <p:cNvPr id="4" name="Slide Number Placeholder 3"/>
          <p:cNvSpPr>
            <a:spLocks noGrp="1"/>
          </p:cNvSpPr>
          <p:nvPr>
            <p:ph type="sldNum" sz="quarter" idx="5"/>
          </p:nvPr>
        </p:nvSpPr>
        <p:spPr/>
        <p:txBody>
          <a:bodyPr/>
          <a:lstStyle/>
          <a:p>
            <a:fld id="{B3B7F466-135E-5641-B603-873454AB16C4}" type="slidenum">
              <a:rPr lang="en-US" smtClean="0"/>
              <a:t>4</a:t>
            </a:fld>
            <a:endParaRPr lang="en-US" dirty="0"/>
          </a:p>
        </p:txBody>
      </p:sp>
    </p:spTree>
    <p:extLst>
      <p:ext uri="{BB962C8B-B14F-4D97-AF65-F5344CB8AC3E}">
        <p14:creationId xmlns:p14="http://schemas.microsoft.com/office/powerpoint/2010/main" val="17041775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3B7F466-135E-5641-B603-873454AB16C4}" type="slidenum">
              <a:rPr lang="en-US" smtClean="0"/>
              <a:t>5</a:t>
            </a:fld>
            <a:endParaRPr lang="en-US" dirty="0"/>
          </a:p>
        </p:txBody>
      </p:sp>
    </p:spTree>
    <p:extLst>
      <p:ext uri="{BB962C8B-B14F-4D97-AF65-F5344CB8AC3E}">
        <p14:creationId xmlns:p14="http://schemas.microsoft.com/office/powerpoint/2010/main" val="29241228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Complex trauma is THE EXPERIENCE OF MULTIPLE, CHRONIC, AND PROLONGED DEVELOPMENTALLY ADVERSE TRAUMATIC EVENTS, MOST OFTEN OF AN INTERPERSONAL NATURE. (Bessel Van Der Kolk)  </a:t>
            </a:r>
            <a:endParaRPr lang="en-US" sz="1200" dirty="0"/>
          </a:p>
        </p:txBody>
      </p:sp>
      <p:sp>
        <p:nvSpPr>
          <p:cNvPr id="4" name="Slide Number Placeholder 3"/>
          <p:cNvSpPr>
            <a:spLocks noGrp="1"/>
          </p:cNvSpPr>
          <p:nvPr>
            <p:ph type="sldNum" sz="quarter" idx="5"/>
          </p:nvPr>
        </p:nvSpPr>
        <p:spPr/>
        <p:txBody>
          <a:bodyPr/>
          <a:lstStyle/>
          <a:p>
            <a:fld id="{B3B7F466-135E-5641-B603-873454AB16C4}" type="slidenum">
              <a:rPr lang="en-US" smtClean="0"/>
              <a:t>6</a:t>
            </a:fld>
            <a:endParaRPr lang="en-US" dirty="0"/>
          </a:p>
        </p:txBody>
      </p:sp>
    </p:spTree>
    <p:extLst>
      <p:ext uri="{BB962C8B-B14F-4D97-AF65-F5344CB8AC3E}">
        <p14:creationId xmlns:p14="http://schemas.microsoft.com/office/powerpoint/2010/main" val="19648492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TRACY</a:t>
            </a:r>
          </a:p>
        </p:txBody>
      </p:sp>
      <p:sp>
        <p:nvSpPr>
          <p:cNvPr id="4" name="Slide Number Placeholder 3"/>
          <p:cNvSpPr>
            <a:spLocks noGrp="1"/>
          </p:cNvSpPr>
          <p:nvPr>
            <p:ph type="sldNum" sz="quarter" idx="5"/>
          </p:nvPr>
        </p:nvSpPr>
        <p:spPr/>
        <p:txBody>
          <a:bodyPr/>
          <a:lstStyle/>
          <a:p>
            <a:fld id="{B3B7F466-135E-5641-B603-873454AB16C4}" type="slidenum">
              <a:rPr lang="en-US" smtClean="0"/>
              <a:t>7</a:t>
            </a:fld>
            <a:endParaRPr lang="en-US" dirty="0"/>
          </a:p>
        </p:txBody>
      </p:sp>
    </p:spTree>
    <p:extLst>
      <p:ext uri="{BB962C8B-B14F-4D97-AF65-F5344CB8AC3E}">
        <p14:creationId xmlns:p14="http://schemas.microsoft.com/office/powerpoint/2010/main" val="25409674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3B7F466-135E-5641-B603-873454AB16C4}" type="slidenum">
              <a:rPr lang="en-US" smtClean="0"/>
              <a:t>8</a:t>
            </a:fld>
            <a:endParaRPr lang="en-US" dirty="0"/>
          </a:p>
        </p:txBody>
      </p:sp>
    </p:spTree>
    <p:extLst>
      <p:ext uri="{BB962C8B-B14F-4D97-AF65-F5344CB8AC3E}">
        <p14:creationId xmlns:p14="http://schemas.microsoft.com/office/powerpoint/2010/main" val="10454029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9" name="Google Shape;149;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150" name="Google Shape;150;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9</a:t>
            </a:fld>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RUTH</a:t>
            </a:r>
          </a:p>
        </p:txBody>
      </p:sp>
      <p:sp>
        <p:nvSpPr>
          <p:cNvPr id="4" name="Slide Number Placeholder 3"/>
          <p:cNvSpPr>
            <a:spLocks noGrp="1"/>
          </p:cNvSpPr>
          <p:nvPr>
            <p:ph type="sldNum" sz="quarter" idx="5"/>
          </p:nvPr>
        </p:nvSpPr>
        <p:spPr/>
        <p:txBody>
          <a:bodyPr/>
          <a:lstStyle/>
          <a:p>
            <a:fld id="{B3B7F466-135E-5641-B603-873454AB16C4}" type="slidenum">
              <a:rPr lang="en-US" smtClean="0"/>
              <a:t>10</a:t>
            </a:fld>
            <a:endParaRPr lang="en-US" dirty="0"/>
          </a:p>
        </p:txBody>
      </p:sp>
    </p:spTree>
    <p:extLst>
      <p:ext uri="{BB962C8B-B14F-4D97-AF65-F5344CB8AC3E}">
        <p14:creationId xmlns:p14="http://schemas.microsoft.com/office/powerpoint/2010/main" val="42128601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Hand model of the brain.</a:t>
            </a:r>
          </a:p>
        </p:txBody>
      </p:sp>
      <p:sp>
        <p:nvSpPr>
          <p:cNvPr id="4" name="Slide Number Placeholder 3"/>
          <p:cNvSpPr>
            <a:spLocks noGrp="1"/>
          </p:cNvSpPr>
          <p:nvPr>
            <p:ph type="sldNum" sz="quarter" idx="5"/>
          </p:nvPr>
        </p:nvSpPr>
        <p:spPr/>
        <p:txBody>
          <a:bodyPr/>
          <a:lstStyle/>
          <a:p>
            <a:fld id="{B3B7F466-135E-5641-B603-873454AB16C4}" type="slidenum">
              <a:rPr lang="en-US" smtClean="0"/>
              <a:t>11</a:t>
            </a:fld>
            <a:endParaRPr lang="en-US" dirty="0"/>
          </a:p>
        </p:txBody>
      </p:sp>
    </p:spTree>
    <p:extLst>
      <p:ext uri="{BB962C8B-B14F-4D97-AF65-F5344CB8AC3E}">
        <p14:creationId xmlns:p14="http://schemas.microsoft.com/office/powerpoint/2010/main" val="17427296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7" name="Google Shape;177;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178" name="Google Shape;178;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12</a:t>
            </a:fld>
            <a:endParaRPr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RUTH </a:t>
            </a:r>
          </a:p>
        </p:txBody>
      </p:sp>
      <p:sp>
        <p:nvSpPr>
          <p:cNvPr id="4" name="Slide Number Placeholder 3"/>
          <p:cNvSpPr>
            <a:spLocks noGrp="1"/>
          </p:cNvSpPr>
          <p:nvPr>
            <p:ph type="sldNum" sz="quarter" idx="5"/>
          </p:nvPr>
        </p:nvSpPr>
        <p:spPr/>
        <p:txBody>
          <a:bodyPr/>
          <a:lstStyle/>
          <a:p>
            <a:fld id="{B3B7F466-135E-5641-B603-873454AB16C4}" type="slidenum">
              <a:rPr lang="en-US" smtClean="0"/>
              <a:t>13</a:t>
            </a:fld>
            <a:endParaRPr lang="en-US" dirty="0"/>
          </a:p>
        </p:txBody>
      </p:sp>
    </p:spTree>
    <p:extLst>
      <p:ext uri="{BB962C8B-B14F-4D97-AF65-F5344CB8AC3E}">
        <p14:creationId xmlns:p14="http://schemas.microsoft.com/office/powerpoint/2010/main" val="27898339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1" name="Google Shape;181;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It literally affects every part of the nervous system.</a:t>
            </a:r>
          </a:p>
          <a:p>
            <a:pPr marL="0" lvl="0" indent="0" algn="l" rtl="0">
              <a:spcBef>
                <a:spcPts val="0"/>
              </a:spcBef>
              <a:spcAft>
                <a:spcPts val="0"/>
              </a:spcAft>
              <a:buNone/>
            </a:pPr>
            <a:r>
              <a:rPr lang="en-US" dirty="0"/>
              <a:t>Is the sensation safe or scary?</a:t>
            </a:r>
            <a:endParaRPr dirty="0"/>
          </a:p>
        </p:txBody>
      </p:sp>
      <p:sp>
        <p:nvSpPr>
          <p:cNvPr id="182" name="Google Shape;182;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14</a:t>
            </a:fld>
            <a:endParaRPr dirty="0"/>
          </a:p>
        </p:txBody>
      </p:sp>
    </p:spTree>
    <p:extLst>
      <p:ext uri="{BB962C8B-B14F-4D97-AF65-F5344CB8AC3E}">
        <p14:creationId xmlns:p14="http://schemas.microsoft.com/office/powerpoint/2010/main" val="15053548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3B7F466-135E-5641-B603-873454AB16C4}" type="slidenum">
              <a:rPr lang="en-US" smtClean="0"/>
              <a:t>15</a:t>
            </a:fld>
            <a:endParaRPr lang="en-US"/>
          </a:p>
        </p:txBody>
      </p:sp>
    </p:spTree>
    <p:extLst>
      <p:ext uri="{BB962C8B-B14F-4D97-AF65-F5344CB8AC3E}">
        <p14:creationId xmlns:p14="http://schemas.microsoft.com/office/powerpoint/2010/main" val="16311599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What sensory experiences does a baby have?</a:t>
            </a:r>
          </a:p>
          <a:p>
            <a:r>
              <a:rPr lang="en-US"/>
              <a:t>How might these go wrong?</a:t>
            </a:r>
          </a:p>
          <a:p>
            <a:r>
              <a:rPr lang="en-US"/>
              <a:t>What might happen if they do?</a:t>
            </a:r>
          </a:p>
        </p:txBody>
      </p:sp>
      <p:sp>
        <p:nvSpPr>
          <p:cNvPr id="4" name="Slide Number Placeholder 3"/>
          <p:cNvSpPr>
            <a:spLocks noGrp="1"/>
          </p:cNvSpPr>
          <p:nvPr>
            <p:ph type="sldNum" sz="quarter" idx="5"/>
          </p:nvPr>
        </p:nvSpPr>
        <p:spPr/>
        <p:txBody>
          <a:bodyPr/>
          <a:lstStyle/>
          <a:p>
            <a:fld id="{B3B7F466-135E-5641-B603-873454AB16C4}" type="slidenum">
              <a:rPr lang="en-US" smtClean="0"/>
              <a:t>16</a:t>
            </a:fld>
            <a:endParaRPr lang="en-US"/>
          </a:p>
        </p:txBody>
      </p:sp>
    </p:spTree>
    <p:extLst>
      <p:ext uri="{BB962C8B-B14F-4D97-AF65-F5344CB8AC3E}">
        <p14:creationId xmlns:p14="http://schemas.microsoft.com/office/powerpoint/2010/main" val="2440289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3B7F466-135E-5641-B603-873454AB16C4}" type="slidenum">
              <a:rPr lang="en-US" smtClean="0"/>
              <a:t>17</a:t>
            </a:fld>
            <a:endParaRPr lang="en-US"/>
          </a:p>
        </p:txBody>
      </p:sp>
    </p:spTree>
    <p:extLst>
      <p:ext uri="{BB962C8B-B14F-4D97-AF65-F5344CB8AC3E}">
        <p14:creationId xmlns:p14="http://schemas.microsoft.com/office/powerpoint/2010/main" val="12793845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8FAC16-554C-E8FE-394B-3EC2528E92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ABC12D-0F20-7F18-13AF-5724E5ACB0E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8BCC91A-FCA3-1F92-EB73-DAE2EB0567C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9DE513F-89EA-1B0D-7457-9896362767F9}"/>
              </a:ext>
            </a:extLst>
          </p:cNvPr>
          <p:cNvSpPr>
            <a:spLocks noGrp="1"/>
          </p:cNvSpPr>
          <p:nvPr>
            <p:ph type="sldNum" sz="quarter" idx="5"/>
          </p:nvPr>
        </p:nvSpPr>
        <p:spPr/>
        <p:txBody>
          <a:bodyPr/>
          <a:lstStyle/>
          <a:p>
            <a:fld id="{B3B7F466-135E-5641-B603-873454AB16C4}" type="slidenum">
              <a:rPr lang="en-US" smtClean="0"/>
              <a:t>18</a:t>
            </a:fld>
            <a:endParaRPr lang="en-US"/>
          </a:p>
        </p:txBody>
      </p:sp>
    </p:spTree>
    <p:extLst>
      <p:ext uri="{BB962C8B-B14F-4D97-AF65-F5344CB8AC3E}">
        <p14:creationId xmlns:p14="http://schemas.microsoft.com/office/powerpoint/2010/main" val="306297957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Google Shape;305;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6" name="Google Shape;306;p1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Check in with your peers. Notice what is going on. Be there for each other.</a:t>
            </a:r>
            <a:endParaRPr/>
          </a:p>
        </p:txBody>
      </p:sp>
      <p:sp>
        <p:nvSpPr>
          <p:cNvPr id="307" name="Google Shape;307;p1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19</a:t>
            </a:fld>
            <a:endParaRPr/>
          </a:p>
        </p:txBody>
      </p:sp>
    </p:spTree>
    <p:extLst>
      <p:ext uri="{BB962C8B-B14F-4D97-AF65-F5344CB8AC3E}">
        <p14:creationId xmlns:p14="http://schemas.microsoft.com/office/powerpoint/2010/main" val="924036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3B7F466-135E-5641-B603-873454AB16C4}" type="slidenum">
              <a:rPr lang="en-US" smtClean="0"/>
              <a:t>21</a:t>
            </a:fld>
            <a:endParaRPr lang="en-US"/>
          </a:p>
        </p:txBody>
      </p:sp>
    </p:spTree>
    <p:extLst>
      <p:ext uri="{BB962C8B-B14F-4D97-AF65-F5344CB8AC3E}">
        <p14:creationId xmlns:p14="http://schemas.microsoft.com/office/powerpoint/2010/main" val="1809098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0" name="Google Shape;200;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01" name="Google Shape;201;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22</a:t>
            </a:fld>
            <a:endParaRPr/>
          </a:p>
        </p:txBody>
      </p:sp>
    </p:spTree>
    <p:extLst>
      <p:ext uri="{BB962C8B-B14F-4D97-AF65-F5344CB8AC3E}">
        <p14:creationId xmlns:p14="http://schemas.microsoft.com/office/powerpoint/2010/main" val="241318343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0" name="Google Shape;130;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Are you thinking about what others are going through?</a:t>
            </a:r>
            <a:endParaRPr/>
          </a:p>
          <a:p>
            <a:pPr marL="0" lvl="0" indent="0" algn="l" rtl="0">
              <a:lnSpc>
                <a:spcPct val="100000"/>
              </a:lnSpc>
              <a:spcBef>
                <a:spcPts val="0"/>
              </a:spcBef>
              <a:spcAft>
                <a:spcPts val="0"/>
              </a:spcAft>
              <a:buSzPts val="1400"/>
              <a:buNone/>
            </a:pPr>
            <a:r>
              <a:rPr lang="en-US"/>
              <a:t>Maybe you look at those who are most impacted and imagine that it must be much worse than how you feel. We can all too easily look at what others go through and undermine our own experiences.</a:t>
            </a:r>
            <a:endParaRPr/>
          </a:p>
        </p:txBody>
      </p:sp>
      <p:sp>
        <p:nvSpPr>
          <p:cNvPr id="131" name="Google Shape;131;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23</a:t>
            </a:fld>
            <a:endParaRPr/>
          </a:p>
        </p:txBody>
      </p:sp>
    </p:spTree>
    <p:extLst>
      <p:ext uri="{BB962C8B-B14F-4D97-AF65-F5344CB8AC3E}">
        <p14:creationId xmlns:p14="http://schemas.microsoft.com/office/powerpoint/2010/main" val="5609442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TRACY</a:t>
            </a:r>
          </a:p>
        </p:txBody>
      </p:sp>
      <p:sp>
        <p:nvSpPr>
          <p:cNvPr id="4" name="Slide Number Placeholder 3"/>
          <p:cNvSpPr>
            <a:spLocks noGrp="1"/>
          </p:cNvSpPr>
          <p:nvPr>
            <p:ph type="sldNum" sz="quarter" idx="5"/>
          </p:nvPr>
        </p:nvSpPr>
        <p:spPr/>
        <p:txBody>
          <a:bodyPr/>
          <a:lstStyle/>
          <a:p>
            <a:fld id="{B3B7F466-135E-5641-B603-873454AB16C4}" type="slidenum">
              <a:rPr lang="en-US" smtClean="0"/>
              <a:t>24</a:t>
            </a:fld>
            <a:endParaRPr lang="en-US"/>
          </a:p>
        </p:txBody>
      </p:sp>
    </p:spTree>
    <p:extLst>
      <p:ext uri="{BB962C8B-B14F-4D97-AF65-F5344CB8AC3E}">
        <p14:creationId xmlns:p14="http://schemas.microsoft.com/office/powerpoint/2010/main" val="156914066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Google Shape;305;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6" name="Google Shape;306;p2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7" name="Google Shape;307;p2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25</a:t>
            </a:fld>
            <a:endParaRPr/>
          </a:p>
        </p:txBody>
      </p:sp>
    </p:spTree>
    <p:extLst>
      <p:ext uri="{BB962C8B-B14F-4D97-AF65-F5344CB8AC3E}">
        <p14:creationId xmlns:p14="http://schemas.microsoft.com/office/powerpoint/2010/main" val="327927897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window of tolerance is where we are at our personal best. </a:t>
            </a:r>
          </a:p>
        </p:txBody>
      </p:sp>
      <p:sp>
        <p:nvSpPr>
          <p:cNvPr id="4" name="Slide Number Placeholder 3"/>
          <p:cNvSpPr>
            <a:spLocks noGrp="1"/>
          </p:cNvSpPr>
          <p:nvPr>
            <p:ph type="sldNum" sz="quarter" idx="5"/>
          </p:nvPr>
        </p:nvSpPr>
        <p:spPr/>
        <p:txBody>
          <a:bodyPr/>
          <a:lstStyle/>
          <a:p>
            <a:fld id="{B3B7F466-135E-5641-B603-873454AB16C4}" type="slidenum">
              <a:rPr lang="en-US" smtClean="0"/>
              <a:t>26</a:t>
            </a:fld>
            <a:endParaRPr lang="en-US"/>
          </a:p>
        </p:txBody>
      </p:sp>
    </p:spTree>
    <p:extLst>
      <p:ext uri="{BB962C8B-B14F-4D97-AF65-F5344CB8AC3E}">
        <p14:creationId xmlns:p14="http://schemas.microsoft.com/office/powerpoint/2010/main" val="248146374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Think about breathing exercises- singing, finger breathing, Square breathing.</a:t>
            </a:r>
          </a:p>
          <a:p>
            <a:r>
              <a:rPr lang="en-US"/>
              <a:t>Rhythmical exercises</a:t>
            </a:r>
          </a:p>
          <a:p>
            <a:r>
              <a:rPr lang="en-US"/>
              <a:t>Movement </a:t>
            </a:r>
          </a:p>
        </p:txBody>
      </p:sp>
      <p:sp>
        <p:nvSpPr>
          <p:cNvPr id="4" name="Slide Number Placeholder 3"/>
          <p:cNvSpPr>
            <a:spLocks noGrp="1"/>
          </p:cNvSpPr>
          <p:nvPr>
            <p:ph type="sldNum" sz="quarter" idx="5"/>
          </p:nvPr>
        </p:nvSpPr>
        <p:spPr/>
        <p:txBody>
          <a:bodyPr/>
          <a:lstStyle/>
          <a:p>
            <a:fld id="{B3B7F466-135E-5641-B603-873454AB16C4}" type="slidenum">
              <a:rPr lang="en-US" smtClean="0"/>
              <a:t>27</a:t>
            </a:fld>
            <a:endParaRPr lang="en-US"/>
          </a:p>
        </p:txBody>
      </p:sp>
    </p:spTree>
    <p:extLst>
      <p:ext uri="{BB962C8B-B14F-4D97-AF65-F5344CB8AC3E}">
        <p14:creationId xmlns:p14="http://schemas.microsoft.com/office/powerpoint/2010/main" val="306676740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26" name="Google Shape;226;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29433809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RUTH  </a:t>
            </a:r>
          </a:p>
        </p:txBody>
      </p:sp>
      <p:sp>
        <p:nvSpPr>
          <p:cNvPr id="4" name="Slide Number Placeholder 3"/>
          <p:cNvSpPr>
            <a:spLocks noGrp="1"/>
          </p:cNvSpPr>
          <p:nvPr>
            <p:ph type="sldNum" sz="quarter" idx="5"/>
          </p:nvPr>
        </p:nvSpPr>
        <p:spPr/>
        <p:txBody>
          <a:bodyPr/>
          <a:lstStyle/>
          <a:p>
            <a:fld id="{B3B7F466-135E-5641-B603-873454AB16C4}" type="slidenum">
              <a:rPr lang="en-US" smtClean="0"/>
              <a:t>29</a:t>
            </a:fld>
            <a:endParaRPr lang="en-US"/>
          </a:p>
        </p:txBody>
      </p:sp>
    </p:spTree>
    <p:extLst>
      <p:ext uri="{BB962C8B-B14F-4D97-AF65-F5344CB8AC3E}">
        <p14:creationId xmlns:p14="http://schemas.microsoft.com/office/powerpoint/2010/main" val="326884432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3B7F466-135E-5641-B603-873454AB16C4}" type="slidenum">
              <a:rPr lang="en-US" smtClean="0"/>
              <a:t>30</a:t>
            </a:fld>
            <a:endParaRPr lang="en-US"/>
          </a:p>
        </p:txBody>
      </p:sp>
    </p:spTree>
    <p:extLst>
      <p:ext uri="{BB962C8B-B14F-4D97-AF65-F5344CB8AC3E}">
        <p14:creationId xmlns:p14="http://schemas.microsoft.com/office/powerpoint/2010/main" val="26551030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maybe group discussion time</a:t>
            </a:r>
          </a:p>
        </p:txBody>
      </p:sp>
      <p:sp>
        <p:nvSpPr>
          <p:cNvPr id="4" name="Slide Number Placeholder 3"/>
          <p:cNvSpPr>
            <a:spLocks noGrp="1"/>
          </p:cNvSpPr>
          <p:nvPr>
            <p:ph type="sldNum" sz="quarter" idx="5"/>
          </p:nvPr>
        </p:nvSpPr>
        <p:spPr/>
        <p:txBody>
          <a:bodyPr/>
          <a:lstStyle/>
          <a:p>
            <a:fld id="{B3B7F466-135E-5641-B603-873454AB16C4}" type="slidenum">
              <a:rPr lang="en-US" smtClean="0"/>
              <a:t>31</a:t>
            </a:fld>
            <a:endParaRPr lang="en-US"/>
          </a:p>
        </p:txBody>
      </p:sp>
    </p:spTree>
    <p:extLst>
      <p:ext uri="{BB962C8B-B14F-4D97-AF65-F5344CB8AC3E}">
        <p14:creationId xmlns:p14="http://schemas.microsoft.com/office/powerpoint/2010/main" val="104800985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p5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8" name="Google Shape;118;p5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9" name="Google Shape;119;p5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32</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RUTH</a:t>
            </a:r>
          </a:p>
        </p:txBody>
      </p:sp>
      <p:sp>
        <p:nvSpPr>
          <p:cNvPr id="4" name="Slide Number Placeholder 3"/>
          <p:cNvSpPr>
            <a:spLocks noGrp="1"/>
          </p:cNvSpPr>
          <p:nvPr>
            <p:ph type="sldNum" sz="quarter" idx="5"/>
          </p:nvPr>
        </p:nvSpPr>
        <p:spPr/>
        <p:txBody>
          <a:bodyPr/>
          <a:lstStyle/>
          <a:p>
            <a:fld id="{B3B7F466-135E-5641-B603-873454AB16C4}" type="slidenum">
              <a:rPr lang="en-US" smtClean="0"/>
              <a:t>33</a:t>
            </a:fld>
            <a:endParaRPr lang="en-US"/>
          </a:p>
        </p:txBody>
      </p:sp>
    </p:spTree>
    <p:extLst>
      <p:ext uri="{BB962C8B-B14F-4D97-AF65-F5344CB8AC3E}">
        <p14:creationId xmlns:p14="http://schemas.microsoft.com/office/powerpoint/2010/main" val="252384355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3"/>
        <p:cNvGrpSpPr/>
        <p:nvPr/>
      </p:nvGrpSpPr>
      <p:grpSpPr>
        <a:xfrm>
          <a:off x="0" y="0"/>
          <a:ext cx="0" cy="0"/>
          <a:chOff x="0" y="0"/>
          <a:chExt cx="0" cy="0"/>
        </a:xfrm>
      </p:grpSpPr>
      <p:sp>
        <p:nvSpPr>
          <p:cNvPr id="354" name="Google Shape;354;g2c6fae0e4f5_0_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5" name="Google Shape;355;g2c6fae0e4f5_0_1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6" name="Google Shape;356;g2c6fae0e4f5_0_1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34</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0"/>
        <p:cNvGrpSpPr/>
        <p:nvPr/>
      </p:nvGrpSpPr>
      <p:grpSpPr>
        <a:xfrm>
          <a:off x="0" y="0"/>
          <a:ext cx="0" cy="0"/>
          <a:chOff x="0" y="0"/>
          <a:chExt cx="0" cy="0"/>
        </a:xfrm>
      </p:grpSpPr>
      <p:sp>
        <p:nvSpPr>
          <p:cNvPr id="431" name="Google Shape;431;p3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2" name="Google Shape;432;p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4"/>
        <p:cNvGrpSpPr/>
        <p:nvPr/>
      </p:nvGrpSpPr>
      <p:grpSpPr>
        <a:xfrm>
          <a:off x="0" y="0"/>
          <a:ext cx="0" cy="0"/>
          <a:chOff x="0" y="0"/>
          <a:chExt cx="0" cy="0"/>
        </a:xfrm>
      </p:grpSpPr>
      <p:sp>
        <p:nvSpPr>
          <p:cNvPr id="365" name="Google Shape;365;g2c6fe92ff09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66" name="Google Shape;366;g2c6fe92ff09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
        <p:cNvGrpSpPr/>
        <p:nvPr/>
      </p:nvGrpSpPr>
      <p:grpSpPr>
        <a:xfrm>
          <a:off x="0" y="0"/>
          <a:ext cx="0" cy="0"/>
          <a:chOff x="0" y="0"/>
          <a:chExt cx="0" cy="0"/>
        </a:xfrm>
      </p:grpSpPr>
      <p:sp>
        <p:nvSpPr>
          <p:cNvPr id="382" name="Google Shape;382;g2c62911060a_0_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3" name="Google Shape;383;g2c62911060a_0_2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84" name="Google Shape;384;g2c62911060a_0_2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37</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7"/>
        <p:cNvGrpSpPr/>
        <p:nvPr/>
      </p:nvGrpSpPr>
      <p:grpSpPr>
        <a:xfrm>
          <a:off x="0" y="0"/>
          <a:ext cx="0" cy="0"/>
          <a:chOff x="0" y="0"/>
          <a:chExt cx="0" cy="0"/>
        </a:xfrm>
      </p:grpSpPr>
      <p:sp>
        <p:nvSpPr>
          <p:cNvPr id="18" name="Google Shape;18;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22"/>
          <p:cNvSpPr txBox="1">
            <a:spLocks noGrp="1"/>
          </p:cNvSpPr>
          <p:nvPr>
            <p:ph type="body" idx="1"/>
          </p:nvPr>
        </p:nvSpPr>
        <p:spPr>
          <a:xfrm>
            <a:off x="838200" y="1847849"/>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23"/>
        <p:cNvGrpSpPr/>
        <p:nvPr/>
      </p:nvGrpSpPr>
      <p:grpSpPr>
        <a:xfrm>
          <a:off x="0" y="0"/>
          <a:ext cx="0" cy="0"/>
          <a:chOff x="0" y="0"/>
          <a:chExt cx="0" cy="0"/>
        </a:xfrm>
      </p:grpSpPr>
      <p:sp>
        <p:nvSpPr>
          <p:cNvPr id="24" name="Google Shape;24;p23"/>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23"/>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26" name="Google Shape;26;p23"/>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27" name="Google Shape;27;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35"/>
        <p:cNvGrpSpPr/>
        <p:nvPr/>
      </p:nvGrpSpPr>
      <p:grpSpPr>
        <a:xfrm>
          <a:off x="0" y="0"/>
          <a:ext cx="0" cy="0"/>
          <a:chOff x="0" y="0"/>
          <a:chExt cx="0" cy="0"/>
        </a:xfrm>
      </p:grpSpPr>
      <p:sp>
        <p:nvSpPr>
          <p:cNvPr id="36" name="Google Shape;36;p25"/>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 name="Google Shape;37;p25"/>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38" name="Google Shape;38;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41"/>
        <p:cNvGrpSpPr/>
        <p:nvPr/>
      </p:nvGrpSpPr>
      <p:grpSpPr>
        <a:xfrm>
          <a:off x="0" y="0"/>
          <a:ext cx="0" cy="0"/>
          <a:chOff x="0" y="0"/>
          <a:chExt cx="0" cy="0"/>
        </a:xfrm>
      </p:grpSpPr>
      <p:sp>
        <p:nvSpPr>
          <p:cNvPr id="42" name="Google Shape;42;p26"/>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26"/>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44" name="Google Shape;44;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47"/>
        <p:cNvGrpSpPr/>
        <p:nvPr/>
      </p:nvGrpSpPr>
      <p:grpSpPr>
        <a:xfrm>
          <a:off x="0" y="0"/>
          <a:ext cx="0" cy="0"/>
          <a:chOff x="0" y="0"/>
          <a:chExt cx="0" cy="0"/>
        </a:xfrm>
      </p:grpSpPr>
      <p:sp>
        <p:nvSpPr>
          <p:cNvPr id="48" name="Google Shape;48;p2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27"/>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0" name="Google Shape;50;p27"/>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1" name="Google Shape;51;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54"/>
        <p:cNvGrpSpPr/>
        <p:nvPr/>
      </p:nvGrpSpPr>
      <p:grpSpPr>
        <a:xfrm>
          <a:off x="0" y="0"/>
          <a:ext cx="0" cy="0"/>
          <a:chOff x="0" y="0"/>
          <a:chExt cx="0" cy="0"/>
        </a:xfrm>
      </p:grpSpPr>
      <p:sp>
        <p:nvSpPr>
          <p:cNvPr id="55" name="Google Shape;55;p28"/>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28"/>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7" name="Google Shape;57;p28"/>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8" name="Google Shape;58;p28"/>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9" name="Google Shape;59;p28"/>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0" name="Google Shape;60;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3"/>
        <p:cNvGrpSpPr/>
        <p:nvPr/>
      </p:nvGrpSpPr>
      <p:grpSpPr>
        <a:xfrm>
          <a:off x="0" y="0"/>
          <a:ext cx="0" cy="0"/>
          <a:chOff x="0" y="0"/>
          <a:chExt cx="0" cy="0"/>
        </a:xfrm>
      </p:grpSpPr>
      <p:sp>
        <p:nvSpPr>
          <p:cNvPr id="64" name="Google Shape;64;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7"/>
        <p:cNvGrpSpPr/>
        <p:nvPr/>
      </p:nvGrpSpPr>
      <p:grpSpPr>
        <a:xfrm>
          <a:off x="0" y="0"/>
          <a:ext cx="0" cy="0"/>
          <a:chOff x="0" y="0"/>
          <a:chExt cx="0" cy="0"/>
        </a:xfrm>
      </p:grpSpPr>
      <p:sp>
        <p:nvSpPr>
          <p:cNvPr id="68" name="Google Shape;68;p3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9" name="Google Shape;69;p30"/>
          <p:cNvSpPr>
            <a:spLocks noGrp="1"/>
          </p:cNvSpPr>
          <p:nvPr>
            <p:ph type="pic" idx="2"/>
          </p:nvPr>
        </p:nvSpPr>
        <p:spPr>
          <a:xfrm>
            <a:off x="5183188" y="987425"/>
            <a:ext cx="6172200" cy="4873625"/>
          </a:xfrm>
          <a:prstGeom prst="rect">
            <a:avLst/>
          </a:prstGeom>
          <a:noFill/>
          <a:ln>
            <a:noFill/>
          </a:ln>
        </p:spPr>
      </p:sp>
      <p:sp>
        <p:nvSpPr>
          <p:cNvPr id="70" name="Google Shape;70;p3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71" name="Google Shape;71;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4"/>
        <p:cNvGrpSpPr/>
        <p:nvPr/>
      </p:nvGrpSpPr>
      <p:grpSpPr>
        <a:xfrm>
          <a:off x="0" y="0"/>
          <a:ext cx="0" cy="0"/>
          <a:chOff x="0" y="0"/>
          <a:chExt cx="0" cy="0"/>
        </a:xfrm>
      </p:grpSpPr>
      <p:sp>
        <p:nvSpPr>
          <p:cNvPr id="75" name="Google Shape;75;p3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3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Vertical Title and Text">
  <p:cSld name="Vertical Title and Text">
    <p:spTree>
      <p:nvGrpSpPr>
        <p:cNvPr id="1" name="Shape 80"/>
        <p:cNvGrpSpPr/>
        <p:nvPr/>
      </p:nvGrpSpPr>
      <p:grpSpPr>
        <a:xfrm>
          <a:off x="0" y="0"/>
          <a:ext cx="0" cy="0"/>
          <a:chOff x="0" y="0"/>
          <a:chExt cx="0" cy="0"/>
        </a:xfrm>
      </p:grpSpPr>
      <p:sp>
        <p:nvSpPr>
          <p:cNvPr id="81" name="Google Shape;81;p3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2" name="Google Shape;82;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2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dirty="0"/>
          </a:p>
        </p:txBody>
      </p:sp>
      <p:sp>
        <p:nvSpPr>
          <p:cNvPr id="12" name="Google Shape;12;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pic>
        <p:nvPicPr>
          <p:cNvPr id="15" name="Google Shape;15;p21" descr="A picture containing text&#10;&#10;Description automatically generated"/>
          <p:cNvPicPr preferRelativeResize="0"/>
          <p:nvPr/>
        </p:nvPicPr>
        <p:blipFill rotWithShape="1">
          <a:blip r:embed="rId12">
            <a:alphaModFix amt="50000"/>
          </a:blip>
          <a:srcRect/>
          <a:stretch/>
        </p:blipFill>
        <p:spPr>
          <a:xfrm>
            <a:off x="10827391" y="0"/>
            <a:ext cx="1510018" cy="6858000"/>
          </a:xfrm>
          <a:prstGeom prst="rect">
            <a:avLst/>
          </a:prstGeom>
          <a:noFill/>
          <a:ln>
            <a:noFill/>
          </a:ln>
        </p:spPr>
      </p:pic>
      <p:sp>
        <p:nvSpPr>
          <p:cNvPr id="16" name="Google Shape;16;p21"/>
          <p:cNvSpPr txBox="1"/>
          <p:nvPr/>
        </p:nvSpPr>
        <p:spPr>
          <a:xfrm>
            <a:off x="8395535" y="6398350"/>
            <a:ext cx="3444773" cy="32312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1800"/>
              <a:buFont typeface="Arial"/>
              <a:buNone/>
            </a:pPr>
            <a:r>
              <a:rPr lang="en-US" sz="1500" i="0" u="none" strike="noStrike" cap="none">
                <a:solidFill>
                  <a:srgbClr val="65768E"/>
                </a:solidFill>
                <a:latin typeface="Open Sans"/>
                <a:ea typeface="Open Sans"/>
                <a:cs typeface="Open Sans"/>
                <a:sym typeface="Open Sans"/>
              </a:rPr>
              <a:t>© Ruth Stephens Join the Dots</a:t>
            </a:r>
            <a:endParaRPr sz="1800" i="0" u="none" strike="noStrike" cap="none">
              <a:solidFill>
                <a:srgbClr val="65768E"/>
              </a:solidFill>
              <a:latin typeface="Open Sans"/>
              <a:ea typeface="Open Sans"/>
              <a:cs typeface="Open Sans"/>
              <a:sym typeface="Open Sans"/>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6.jpg"/><Relationship Id="rId4" Type="http://schemas.openxmlformats.org/officeDocument/2006/relationships/image" Target="../media/image5.jp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7.sv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hyperlink" Target="https://bio.libretexts.org/Bookshelves/Introductory_and_General_Biology/Book%3A_Biology_(Kimball)/Unit_15%3A_The_Anatomy_and_Physiology_of_Animals/15.06%3A_Excretion/15.6.1%3A_Human_Hormones/15.6.1.05%3A_Hormones_of_the_Hypothalamus" TargetMode="External"/><Relationship Id="rId3" Type="http://schemas.openxmlformats.org/officeDocument/2006/relationships/image" Target="../media/image10.jpeg"/><Relationship Id="rId7" Type="http://schemas.microsoft.com/office/2007/relationships/hdphoto" Target="../media/hdphoto1.wdp"/><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jpeg"/><Relationship Id="rId4" Type="http://schemas.openxmlformats.org/officeDocument/2006/relationships/image" Target="../media/image11.jpeg"/></Relationships>
</file>

<file path=ppt/slides/_rels/slide11.xml.rels><?xml version="1.0" encoding="UTF-8" standalone="yes"?>
<Relationships xmlns="http://schemas.openxmlformats.org/package/2006/relationships"><Relationship Id="rId3" Type="http://schemas.openxmlformats.org/officeDocument/2006/relationships/image" Target="../media/image14.tiff"/><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17.jp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microsoft.com/office/2007/relationships/hdphoto" Target="../media/hdphoto2.wdp"/></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21.sv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25.png"/><Relationship Id="rId5" Type="http://schemas.openxmlformats.org/officeDocument/2006/relationships/image" Target="../media/image24.jpg"/><Relationship Id="rId4" Type="http://schemas.openxmlformats.org/officeDocument/2006/relationships/image" Target="../media/image23.jp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image" Target="../media/image30.jpg"/><Relationship Id="rId5" Type="http://schemas.openxmlformats.org/officeDocument/2006/relationships/image" Target="../media/image29.png"/><Relationship Id="rId4" Type="http://schemas.openxmlformats.org/officeDocument/2006/relationships/image" Target="../media/image28.jpg"/></Relationships>
</file>

<file path=ppt/slides/_rels/slide2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6.xml"/><Relationship Id="rId1" Type="http://schemas.openxmlformats.org/officeDocument/2006/relationships/slideLayout" Target="../slideLayouts/slideLayout1.xml"/><Relationship Id="rId4" Type="http://schemas.openxmlformats.org/officeDocument/2006/relationships/image" Target="../media/image33.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8.xml"/><Relationship Id="rId1" Type="http://schemas.openxmlformats.org/officeDocument/2006/relationships/slideLayout" Target="../slideLayouts/slideLayout1.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5.svg"/><Relationship Id="rId2" Type="http://schemas.openxmlformats.org/officeDocument/2006/relationships/notesSlide" Target="../notesSlides/notesSlide30.xml"/><Relationship Id="rId1" Type="http://schemas.openxmlformats.org/officeDocument/2006/relationships/slideLayout" Target="../slideLayouts/slideLayout1.xml"/><Relationship Id="rId5" Type="http://schemas.openxmlformats.org/officeDocument/2006/relationships/image" Target="../media/image37.svg"/><Relationship Id="rId4" Type="http://schemas.openxmlformats.org/officeDocument/2006/relationships/image" Target="../media/image36.svg"/></Relationships>
</file>

<file path=ppt/slides/_rels/slide3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3.xml"/><Relationship Id="rId1" Type="http://schemas.openxmlformats.org/officeDocument/2006/relationships/slideLayout" Target="../slideLayouts/slideLayout1.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3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4.xml"/><Relationship Id="rId1" Type="http://schemas.openxmlformats.org/officeDocument/2006/relationships/slideLayout" Target="../slideLayouts/slideLayout1.xml"/><Relationship Id="rId6" Type="http://schemas.openxmlformats.org/officeDocument/2006/relationships/image" Target="../media/image46.png"/><Relationship Id="rId5" Type="http://schemas.openxmlformats.org/officeDocument/2006/relationships/image" Target="../media/image45.jpeg"/><Relationship Id="rId4" Type="http://schemas.openxmlformats.org/officeDocument/2006/relationships/image" Target="../media/image44.png"/></Relationships>
</file>

<file path=ppt/slides/_rels/slide36.xml.rels><?xml version="1.0" encoding="UTF-8" standalone="yes"?>
<Relationships xmlns="http://schemas.openxmlformats.org/package/2006/relationships"><Relationship Id="rId8" Type="http://schemas.openxmlformats.org/officeDocument/2006/relationships/image" Target="../media/image52.jpg"/><Relationship Id="rId13" Type="http://schemas.openxmlformats.org/officeDocument/2006/relationships/image" Target="../media/image57.jpg"/><Relationship Id="rId3" Type="http://schemas.openxmlformats.org/officeDocument/2006/relationships/image" Target="../media/image47.jpg"/><Relationship Id="rId7" Type="http://schemas.openxmlformats.org/officeDocument/2006/relationships/image" Target="../media/image51.jpg"/><Relationship Id="rId12" Type="http://schemas.openxmlformats.org/officeDocument/2006/relationships/image" Target="../media/image56.jpg"/><Relationship Id="rId2" Type="http://schemas.openxmlformats.org/officeDocument/2006/relationships/notesSlide" Target="../notesSlides/notesSlide35.xml"/><Relationship Id="rId1" Type="http://schemas.openxmlformats.org/officeDocument/2006/relationships/slideLayout" Target="../slideLayouts/slideLayout1.xml"/><Relationship Id="rId6" Type="http://schemas.openxmlformats.org/officeDocument/2006/relationships/image" Target="../media/image50.jpg"/><Relationship Id="rId11" Type="http://schemas.openxmlformats.org/officeDocument/2006/relationships/image" Target="../media/image55.jpg"/><Relationship Id="rId5" Type="http://schemas.openxmlformats.org/officeDocument/2006/relationships/image" Target="../media/image49.jpg"/><Relationship Id="rId10" Type="http://schemas.openxmlformats.org/officeDocument/2006/relationships/image" Target="../media/image54.jpg"/><Relationship Id="rId4" Type="http://schemas.openxmlformats.org/officeDocument/2006/relationships/image" Target="../media/image48.jpg"/><Relationship Id="rId9" Type="http://schemas.openxmlformats.org/officeDocument/2006/relationships/image" Target="../media/image53.jpg"/></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6.xml"/><Relationship Id="rId1" Type="http://schemas.openxmlformats.org/officeDocument/2006/relationships/slideLayout" Target="../slideLayouts/slideLayout1.xml"/><Relationship Id="rId4" Type="http://schemas.openxmlformats.org/officeDocument/2006/relationships/image" Target="../media/image5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pic>
        <p:nvPicPr>
          <p:cNvPr id="90" name="Google Shape;90;p1" descr="A black background with blue letters&#10;&#10;Description automatically generated"/>
          <p:cNvPicPr preferRelativeResize="0"/>
          <p:nvPr/>
        </p:nvPicPr>
        <p:blipFill rotWithShape="1">
          <a:blip r:embed="rId3">
            <a:alphaModFix/>
          </a:blip>
          <a:srcRect/>
          <a:stretch/>
        </p:blipFill>
        <p:spPr>
          <a:xfrm>
            <a:off x="2138740" y="392696"/>
            <a:ext cx="7413572" cy="979609"/>
          </a:xfrm>
          <a:prstGeom prst="rect">
            <a:avLst/>
          </a:prstGeom>
          <a:noFill/>
          <a:ln>
            <a:noFill/>
          </a:ln>
        </p:spPr>
      </p:pic>
      <p:sp>
        <p:nvSpPr>
          <p:cNvPr id="91" name="Google Shape;91;p1"/>
          <p:cNvSpPr txBox="1"/>
          <p:nvPr/>
        </p:nvSpPr>
        <p:spPr>
          <a:xfrm>
            <a:off x="482281" y="3177411"/>
            <a:ext cx="10726490" cy="230828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600"/>
              <a:buFont typeface="Arial"/>
              <a:buNone/>
            </a:pPr>
            <a:r>
              <a:rPr lang="en-GB" sz="4800" b="1" i="0" u="none" strike="noStrike" cap="none" dirty="0">
                <a:solidFill>
                  <a:schemeClr val="dk2"/>
                </a:solidFill>
                <a:latin typeface="Open Sans" panose="020B0606030504020204" pitchFamily="34" charset="0"/>
                <a:ea typeface="Open Sans" panose="020B0606030504020204" pitchFamily="34" charset="0"/>
                <a:cs typeface="Open Sans" panose="020B0606030504020204" pitchFamily="34" charset="0"/>
                <a:sym typeface="Open Sans"/>
              </a:rPr>
              <a:t>An introduction to trauma informed care in ministry</a:t>
            </a:r>
          </a:p>
          <a:p>
            <a:pPr marL="0" marR="0" lvl="0" indent="0" algn="ctr" rtl="0">
              <a:lnSpc>
                <a:spcPct val="100000"/>
              </a:lnSpc>
              <a:spcBef>
                <a:spcPts val="0"/>
              </a:spcBef>
              <a:spcAft>
                <a:spcPts val="0"/>
              </a:spcAft>
              <a:buClr>
                <a:srgbClr val="000000"/>
              </a:buClr>
              <a:buSzPts val="3600"/>
              <a:buFont typeface="Arial"/>
              <a:buNone/>
            </a:pPr>
            <a:endParaRPr sz="2400" b="0" i="0" u="none" strike="noStrike" cap="none" dirty="0">
              <a:solidFill>
                <a:srgbClr val="000000"/>
              </a:solidFill>
              <a:latin typeface="Open Sans" panose="020B0606030504020204" pitchFamily="34" charset="0"/>
              <a:ea typeface="Open Sans" panose="020B0606030504020204" pitchFamily="34" charset="0"/>
              <a:cs typeface="Open Sans" panose="020B0606030504020204" pitchFamily="34" charset="0"/>
              <a:sym typeface="Arial"/>
            </a:endParaRPr>
          </a:p>
          <a:p>
            <a:pPr marL="0" marR="0" lvl="0" indent="0" algn="ctr" rtl="0">
              <a:lnSpc>
                <a:spcPct val="100000"/>
              </a:lnSpc>
              <a:spcBef>
                <a:spcPts val="0"/>
              </a:spcBef>
              <a:spcAft>
                <a:spcPts val="0"/>
              </a:spcAft>
              <a:buClr>
                <a:srgbClr val="000000"/>
              </a:buClr>
              <a:buSzPts val="4000"/>
              <a:buFont typeface="Arial"/>
              <a:buNone/>
            </a:pPr>
            <a:r>
              <a:rPr lang="en-US" sz="2400" i="1" u="none" strike="noStrike" cap="none" dirty="0">
                <a:solidFill>
                  <a:schemeClr val="dk2"/>
                </a:solidFill>
                <a:latin typeface="Open Sans" panose="020B0606030504020204" pitchFamily="34" charset="0"/>
                <a:ea typeface="Open Sans" panose="020B0606030504020204" pitchFamily="34" charset="0"/>
                <a:cs typeface="Open Sans" panose="020B0606030504020204" pitchFamily="34" charset="0"/>
                <a:sym typeface="Open Sans"/>
              </a:rPr>
              <a:t>How do we respond and support tho</a:t>
            </a:r>
            <a:r>
              <a:rPr lang="en-US" sz="2400" i="1" dirty="0">
                <a:solidFill>
                  <a:schemeClr val="dk2"/>
                </a:solidFill>
                <a:latin typeface="Open Sans" panose="020B0606030504020204" pitchFamily="34" charset="0"/>
                <a:ea typeface="Open Sans" panose="020B0606030504020204" pitchFamily="34" charset="0"/>
                <a:cs typeface="Open Sans" panose="020B0606030504020204" pitchFamily="34" charset="0"/>
                <a:sym typeface="Open Sans"/>
              </a:rPr>
              <a:t>se with a background of trauma?</a:t>
            </a:r>
            <a:endParaRPr sz="2400" i="1" u="none" strike="noStrike" cap="none" dirty="0">
              <a:solidFill>
                <a:schemeClr val="dk2"/>
              </a:solidFill>
              <a:latin typeface="Open Sans" panose="020B0606030504020204" pitchFamily="34" charset="0"/>
              <a:ea typeface="Open Sans" panose="020B0606030504020204" pitchFamily="34" charset="0"/>
              <a:cs typeface="Open Sans" panose="020B0606030504020204" pitchFamily="34" charset="0"/>
              <a:sym typeface="Open Sans"/>
            </a:endParaRPr>
          </a:p>
        </p:txBody>
      </p:sp>
      <p:sp>
        <p:nvSpPr>
          <p:cNvPr id="3" name="TextBox 2">
            <a:extLst>
              <a:ext uri="{FF2B5EF4-FFF2-40B4-BE49-F238E27FC236}">
                <a16:creationId xmlns:a16="http://schemas.microsoft.com/office/drawing/2014/main" id="{5E4C1E6F-7011-0254-BEDB-F8C432D31651}"/>
              </a:ext>
            </a:extLst>
          </p:cNvPr>
          <p:cNvSpPr txBox="1"/>
          <p:nvPr/>
        </p:nvSpPr>
        <p:spPr>
          <a:xfrm>
            <a:off x="5096429" y="1372305"/>
            <a:ext cx="1498195" cy="707886"/>
          </a:xfrm>
          <a:prstGeom prst="rect">
            <a:avLst/>
          </a:prstGeom>
          <a:noFill/>
        </p:spPr>
        <p:txBody>
          <a:bodyPr wrap="square" rtlCol="0">
            <a:spAutoFit/>
          </a:bodyPr>
          <a:lstStyle/>
          <a:p>
            <a:pPr algn="ctr"/>
            <a:r>
              <a:rPr lang="en-US" sz="4000" dirty="0">
                <a:solidFill>
                  <a:srgbClr val="65768E"/>
                </a:solidFill>
                <a:latin typeface="Open Sans" panose="020B0606030504020204" pitchFamily="34" charset="0"/>
                <a:ea typeface="Open Sans" panose="020B0606030504020204" pitchFamily="34" charset="0"/>
                <a:cs typeface="Open Sans" panose="020B0606030504020204" pitchFamily="34" charset="0"/>
              </a:rPr>
              <a:t>With</a:t>
            </a:r>
            <a:r>
              <a:rPr lang="en-US" dirty="0"/>
              <a:t> </a:t>
            </a:r>
          </a:p>
        </p:txBody>
      </p:sp>
      <p:pic>
        <p:nvPicPr>
          <p:cNvPr id="5" name="Picture 4">
            <a:extLst>
              <a:ext uri="{FF2B5EF4-FFF2-40B4-BE49-F238E27FC236}">
                <a16:creationId xmlns:a16="http://schemas.microsoft.com/office/drawing/2014/main" id="{3B7C40EB-DDE7-6166-DD4C-38AAC7B6E3A5}"/>
              </a:ext>
            </a:extLst>
          </p:cNvPr>
          <p:cNvPicPr>
            <a:picLocks noChangeAspect="1"/>
          </p:cNvPicPr>
          <p:nvPr/>
        </p:nvPicPr>
        <p:blipFill>
          <a:blip r:embed="rId4"/>
          <a:stretch>
            <a:fillRect/>
          </a:stretch>
        </p:blipFill>
        <p:spPr>
          <a:xfrm>
            <a:off x="9671568" y="977150"/>
            <a:ext cx="1498195" cy="1498195"/>
          </a:xfrm>
          <a:prstGeom prst="rect">
            <a:avLst/>
          </a:prstGeom>
        </p:spPr>
      </p:pic>
      <p:sp>
        <p:nvSpPr>
          <p:cNvPr id="6" name="TextBox 5">
            <a:extLst>
              <a:ext uri="{FF2B5EF4-FFF2-40B4-BE49-F238E27FC236}">
                <a16:creationId xmlns:a16="http://schemas.microsoft.com/office/drawing/2014/main" id="{F2479E74-349D-536E-343F-750E30B9BAD3}"/>
              </a:ext>
            </a:extLst>
          </p:cNvPr>
          <p:cNvSpPr txBox="1"/>
          <p:nvPr/>
        </p:nvSpPr>
        <p:spPr>
          <a:xfrm>
            <a:off x="1771334" y="2275395"/>
            <a:ext cx="8148384" cy="523220"/>
          </a:xfrm>
          <a:prstGeom prst="rect">
            <a:avLst/>
          </a:prstGeom>
          <a:noFill/>
        </p:spPr>
        <p:txBody>
          <a:bodyPr wrap="none" rtlCol="0">
            <a:spAutoFit/>
          </a:bodyPr>
          <a:lstStyle/>
          <a:p>
            <a:r>
              <a:rPr lang="en-GB" sz="2800" b="1" dirty="0">
                <a:solidFill>
                  <a:srgbClr val="485770"/>
                </a:solidFill>
                <a:latin typeface="Open Sans" panose="020B0606030504020204" pitchFamily="34" charset="0"/>
                <a:ea typeface="Open Sans" panose="020B0606030504020204" pitchFamily="34" charset="0"/>
                <a:cs typeface="Open Sans" panose="020B0606030504020204" pitchFamily="34" charset="0"/>
              </a:rPr>
              <a:t>The Centre for Applied Carmelite Spirituality</a:t>
            </a:r>
            <a:endParaRPr lang="en-US" sz="2800" b="1" dirty="0">
              <a:solidFill>
                <a:srgbClr val="485770"/>
              </a:solidFill>
              <a:latin typeface="Open Sans" panose="020B0606030504020204" pitchFamily="34" charset="0"/>
              <a:ea typeface="Open Sans" panose="020B0606030504020204" pitchFamily="34" charset="0"/>
              <a:cs typeface="Open Sans" panose="020B0606030504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p3"/>
          <p:cNvSpPr/>
          <p:nvPr/>
        </p:nvSpPr>
        <p:spPr>
          <a:xfrm>
            <a:off x="-1854640" y="-2221050"/>
            <a:ext cx="5486400" cy="5486400"/>
          </a:xfrm>
          <a:prstGeom prst="ellipse">
            <a:avLst/>
          </a:prstGeom>
          <a:solidFill>
            <a:srgbClr val="009FC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libri"/>
              <a:ea typeface="Calibri"/>
              <a:cs typeface="Calibri"/>
              <a:sym typeface="Calibri"/>
            </a:endParaRPr>
          </a:p>
        </p:txBody>
      </p:sp>
      <p:sp>
        <p:nvSpPr>
          <p:cNvPr id="117" name="Google Shape;117;p3"/>
          <p:cNvSpPr txBox="1">
            <a:spLocks noGrp="1"/>
          </p:cNvSpPr>
          <p:nvPr>
            <p:ph type="title"/>
          </p:nvPr>
        </p:nvSpPr>
        <p:spPr>
          <a:xfrm>
            <a:off x="412425" y="522150"/>
            <a:ext cx="29244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Arial"/>
              <a:buNone/>
            </a:pPr>
            <a:r>
              <a:rPr lang="en-US" sz="3600" dirty="0">
                <a:solidFill>
                  <a:schemeClr val="lt1"/>
                </a:solidFill>
                <a:latin typeface="Open Sans"/>
                <a:ea typeface="Open Sans"/>
                <a:cs typeface="Open Sans"/>
                <a:sym typeface="Open Sans"/>
              </a:rPr>
              <a:t>Agreeing together</a:t>
            </a:r>
            <a:endParaRPr sz="3600" dirty="0">
              <a:solidFill>
                <a:schemeClr val="lt1"/>
              </a:solidFill>
              <a:latin typeface="Open Sans"/>
              <a:ea typeface="Open Sans"/>
              <a:cs typeface="Open Sans"/>
              <a:sym typeface="Open Sans"/>
            </a:endParaRPr>
          </a:p>
        </p:txBody>
      </p:sp>
      <p:sp>
        <p:nvSpPr>
          <p:cNvPr id="118" name="Google Shape;118;p3"/>
          <p:cNvSpPr txBox="1">
            <a:spLocks noGrp="1"/>
          </p:cNvSpPr>
          <p:nvPr>
            <p:ph type="body" idx="1"/>
          </p:nvPr>
        </p:nvSpPr>
        <p:spPr>
          <a:xfrm>
            <a:off x="1677629" y="1965292"/>
            <a:ext cx="9188293" cy="3960715"/>
          </a:xfrm>
          <a:prstGeom prst="rect">
            <a:avLst/>
          </a:prstGeom>
          <a:noFill/>
          <a:ln>
            <a:noFill/>
          </a:ln>
        </p:spPr>
        <p:txBody>
          <a:bodyPr spcFirstLastPara="1" wrap="square" lIns="91425" tIns="45700" rIns="91425" bIns="45700" anchor="ctr" anchorCtr="0">
            <a:normAutofit lnSpcReduction="10000"/>
          </a:bodyPr>
          <a:lstStyle/>
          <a:p>
            <a:pPr marL="457200" lvl="0" indent="-405765" algn="l" rtl="0">
              <a:lnSpc>
                <a:spcPct val="150000"/>
              </a:lnSpc>
              <a:spcBef>
                <a:spcPts val="0"/>
              </a:spcBef>
              <a:spcAft>
                <a:spcPts val="0"/>
              </a:spcAft>
              <a:buClr>
                <a:srgbClr val="31538F"/>
              </a:buClr>
              <a:buSzPct val="100000"/>
              <a:buFont typeface="Open Sans"/>
              <a:buChar char="•"/>
            </a:pPr>
            <a:r>
              <a:rPr lang="en-US" sz="3600" dirty="0">
                <a:solidFill>
                  <a:srgbClr val="485770"/>
                </a:solidFill>
                <a:latin typeface="Open Sans"/>
                <a:ea typeface="Open Sans"/>
                <a:cs typeface="Open Sans"/>
                <a:sym typeface="Open Sans"/>
              </a:rPr>
              <a:t>Many of us carry trauma – respect each other</a:t>
            </a:r>
          </a:p>
          <a:p>
            <a:pPr marL="457200" lvl="0" indent="-405765" algn="l" rtl="0">
              <a:lnSpc>
                <a:spcPct val="150000"/>
              </a:lnSpc>
              <a:spcBef>
                <a:spcPts val="0"/>
              </a:spcBef>
              <a:spcAft>
                <a:spcPts val="0"/>
              </a:spcAft>
              <a:buClr>
                <a:srgbClr val="31538F"/>
              </a:buClr>
              <a:buSzPct val="100000"/>
              <a:buFont typeface="Open Sans"/>
              <a:buChar char="•"/>
            </a:pPr>
            <a:r>
              <a:rPr lang="en-US" sz="3600" dirty="0">
                <a:solidFill>
                  <a:srgbClr val="485770"/>
                </a:solidFill>
                <a:latin typeface="Open Sans"/>
                <a:ea typeface="Open Sans"/>
                <a:cs typeface="Open Sans"/>
                <a:sym typeface="Open Sans"/>
              </a:rPr>
              <a:t>Listen to your nervous system</a:t>
            </a:r>
          </a:p>
          <a:p>
            <a:pPr marL="457200" lvl="0" indent="-405765" algn="l" rtl="0">
              <a:lnSpc>
                <a:spcPct val="150000"/>
              </a:lnSpc>
              <a:spcBef>
                <a:spcPts val="0"/>
              </a:spcBef>
              <a:spcAft>
                <a:spcPts val="0"/>
              </a:spcAft>
              <a:buClr>
                <a:srgbClr val="31538F"/>
              </a:buClr>
              <a:buSzPct val="100000"/>
              <a:buFont typeface="Open Sans"/>
              <a:buChar char="•"/>
            </a:pPr>
            <a:r>
              <a:rPr lang="en-US" sz="3600" dirty="0">
                <a:solidFill>
                  <a:srgbClr val="485770"/>
                </a:solidFill>
                <a:latin typeface="Open Sans"/>
                <a:ea typeface="Open Sans"/>
                <a:cs typeface="Open Sans"/>
                <a:sym typeface="Open Sans"/>
              </a:rPr>
              <a:t>What do you need? - safety and choice</a:t>
            </a:r>
          </a:p>
          <a:p>
            <a:pPr marL="457200" lvl="0" indent="-405765" algn="l" rtl="0">
              <a:lnSpc>
                <a:spcPct val="150000"/>
              </a:lnSpc>
              <a:spcBef>
                <a:spcPts val="0"/>
              </a:spcBef>
              <a:spcAft>
                <a:spcPts val="0"/>
              </a:spcAft>
              <a:buClr>
                <a:srgbClr val="31538F"/>
              </a:buClr>
              <a:buSzPct val="100000"/>
              <a:buFont typeface="Open Sans"/>
              <a:buChar char="•"/>
            </a:pPr>
            <a:r>
              <a:rPr lang="en-US" sz="3600" dirty="0">
                <a:solidFill>
                  <a:srgbClr val="485770"/>
                </a:solidFill>
                <a:latin typeface="Open Sans"/>
                <a:ea typeface="Open Sans"/>
                <a:cs typeface="Open Sans"/>
                <a:sym typeface="Open Sans"/>
              </a:rPr>
              <a:t>A reminder about confidentiality</a:t>
            </a:r>
          </a:p>
        </p:txBody>
      </p:sp>
      <p:sp>
        <p:nvSpPr>
          <p:cNvPr id="119" name="Google Shape;119;p3"/>
          <p:cNvSpPr txBox="1">
            <a:spLocks noGrp="1"/>
          </p:cNvSpPr>
          <p:nvPr>
            <p:ph type="sldNum" idx="12"/>
          </p:nvPr>
        </p:nvSpPr>
        <p:spPr>
          <a:xfrm>
            <a:off x="8610600" y="6356350"/>
            <a:ext cx="2743200" cy="365125"/>
          </a:xfrm>
          <a:prstGeom prst="rect">
            <a:avLst/>
          </a:prstGeom>
          <a:noFill/>
          <a:ln>
            <a:noFill/>
          </a:ln>
        </p:spPr>
        <p:txBody>
          <a:bodyPr spcFirstLastPara="1" vert="horz" wrap="square" lIns="91440" tIns="45720" rIns="91440" bIns="45720" rtlCol="0" anchor="ctr" anchorCtr="0">
            <a:no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0" algn="r" rtl="0">
              <a:spcBef>
                <a:spcPts val="0"/>
              </a:spcBef>
              <a:spcAft>
                <a:spcPts val="0"/>
              </a:spcAft>
              <a:buNone/>
            </a:pPr>
            <a:fld id="{309B297B-FEB2-B740-B69A-7B2BB9C8D054}" type="slidenum">
              <a:rPr lang="en-US" smtClean="0"/>
              <a:pPr/>
              <a:t>2</a:t>
            </a:fld>
            <a:endParaRP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4">
            <a:extLst>
              <a:ext uri="{FF2B5EF4-FFF2-40B4-BE49-F238E27FC236}">
                <a16:creationId xmlns:a16="http://schemas.microsoft.com/office/drawing/2014/main" id="{F63455D3-AF9D-294F-99F1-443C77324EE9}"/>
              </a:ext>
            </a:extLst>
          </p:cNvPr>
          <p:cNvGrpSpPr/>
          <p:nvPr/>
        </p:nvGrpSpPr>
        <p:grpSpPr>
          <a:xfrm>
            <a:off x="0" y="2570410"/>
            <a:ext cx="12192000" cy="974254"/>
            <a:chOff x="0" y="0"/>
            <a:chExt cx="11044810" cy="571500"/>
          </a:xfrm>
          <a:solidFill>
            <a:srgbClr val="009FC8"/>
          </a:solidFill>
        </p:grpSpPr>
        <p:sp>
          <p:nvSpPr>
            <p:cNvPr id="7" name="Freeform 5">
              <a:extLst>
                <a:ext uri="{FF2B5EF4-FFF2-40B4-BE49-F238E27FC236}">
                  <a16:creationId xmlns:a16="http://schemas.microsoft.com/office/drawing/2014/main" id="{780CBA57-534E-4B45-8054-80626A986B28}"/>
                </a:ext>
              </a:extLst>
            </p:cNvPr>
            <p:cNvSpPr/>
            <p:nvPr/>
          </p:nvSpPr>
          <p:spPr>
            <a:xfrm>
              <a:off x="0" y="255270"/>
              <a:ext cx="11044810" cy="69850"/>
            </a:xfrm>
            <a:custGeom>
              <a:avLst/>
              <a:gdLst/>
              <a:ahLst/>
              <a:cxnLst/>
              <a:rect l="l" t="t" r="r" b="b"/>
              <a:pathLst>
                <a:path w="11044810" h="69850">
                  <a:moveTo>
                    <a:pt x="10753980" y="0"/>
                  </a:moveTo>
                  <a:lnTo>
                    <a:pt x="0" y="0"/>
                  </a:lnTo>
                  <a:lnTo>
                    <a:pt x="0" y="69850"/>
                  </a:lnTo>
                  <a:lnTo>
                    <a:pt x="11044810" y="69850"/>
                  </a:lnTo>
                  <a:lnTo>
                    <a:pt x="11044810" y="0"/>
                  </a:lnTo>
                  <a:close/>
                </a:path>
              </a:pathLst>
            </a:custGeom>
            <a:grpFill/>
          </p:spPr>
          <p:txBody>
            <a:bodyPr/>
            <a:lstStyle/>
            <a:p>
              <a:endParaRPr lang="en-US" dirty="0"/>
            </a:p>
          </p:txBody>
        </p:sp>
      </p:grpSp>
      <p:sp>
        <p:nvSpPr>
          <p:cNvPr id="16" name="TextBox 15">
            <a:extLst>
              <a:ext uri="{FF2B5EF4-FFF2-40B4-BE49-F238E27FC236}">
                <a16:creationId xmlns:a16="http://schemas.microsoft.com/office/drawing/2014/main" id="{3D8979A0-2C50-CE42-8C3F-096295339541}"/>
              </a:ext>
            </a:extLst>
          </p:cNvPr>
          <p:cNvSpPr txBox="1"/>
          <p:nvPr/>
        </p:nvSpPr>
        <p:spPr>
          <a:xfrm>
            <a:off x="1003048" y="3626204"/>
            <a:ext cx="1745598" cy="1969770"/>
          </a:xfrm>
          <a:prstGeom prst="rect">
            <a:avLst/>
          </a:prstGeom>
          <a:noFill/>
        </p:spPr>
        <p:txBody>
          <a:bodyPr wrap="square" rtlCol="0">
            <a:spAutoFit/>
          </a:bodyPr>
          <a:lstStyle/>
          <a:p>
            <a:pPr lvl="0" algn="ctr">
              <a:buSzPts val="1000"/>
              <a:tabLst>
                <a:tab pos="457200" algn="l"/>
              </a:tabLst>
            </a:pPr>
            <a:r>
              <a:rPr lang="en-GB" sz="1800" dirty="0">
                <a:solidFill>
                  <a:srgbClr val="485770"/>
                </a:solidFill>
                <a:effectLst/>
                <a:latin typeface="Open Sans" panose="020B0606030504020204" pitchFamily="34" charset="0"/>
                <a:ea typeface="Open Sans" panose="020B0606030504020204" pitchFamily="34" charset="0"/>
                <a:cs typeface="Open Sans" panose="020B0606030504020204" pitchFamily="34" charset="0"/>
              </a:rPr>
              <a:t>With raised awareness of individual signs of trauma responses</a:t>
            </a:r>
          </a:p>
          <a:p>
            <a:endParaRPr lang="en-US" dirty="0">
              <a:latin typeface="Monotype Sorts" pitchFamily="2" charset="2"/>
            </a:endParaRPr>
          </a:p>
        </p:txBody>
      </p:sp>
      <p:sp>
        <p:nvSpPr>
          <p:cNvPr id="17" name="TextBox 16">
            <a:extLst>
              <a:ext uri="{FF2B5EF4-FFF2-40B4-BE49-F238E27FC236}">
                <a16:creationId xmlns:a16="http://schemas.microsoft.com/office/drawing/2014/main" id="{D3B86077-945D-F54E-9A84-A4E87290C471}"/>
              </a:ext>
            </a:extLst>
          </p:cNvPr>
          <p:cNvSpPr txBox="1"/>
          <p:nvPr/>
        </p:nvSpPr>
        <p:spPr>
          <a:xfrm>
            <a:off x="9676852" y="3626204"/>
            <a:ext cx="1755657" cy="2308324"/>
          </a:xfrm>
          <a:prstGeom prst="rect">
            <a:avLst/>
          </a:prstGeom>
          <a:noFill/>
        </p:spPr>
        <p:txBody>
          <a:bodyPr wrap="square" rtlCol="0">
            <a:spAutoFit/>
          </a:bodyPr>
          <a:lstStyle>
            <a:defPPr marR="0" lvl="0" algn="l" rtl="0">
              <a:lnSpc>
                <a:spcPct val="100000"/>
              </a:lnSpc>
              <a:spcBef>
                <a:spcPts val="0"/>
              </a:spcBef>
              <a:spcAft>
                <a:spcPts val="0"/>
              </a:spcAft>
            </a:defPPr>
            <a:lvl1pPr algn="ctr">
              <a:buSzPts val="1000"/>
              <a:tabLst>
                <a:tab pos="457200" algn="l"/>
              </a:tabLst>
              <a:defRPr sz="1800">
                <a:solidFill>
                  <a:srgbClr val="485770"/>
                </a:solidFill>
                <a:effectLst/>
                <a:latin typeface="Open Sans" panose="020B0606030504020204" pitchFamily="34" charset="0"/>
                <a:ea typeface="Open Sans" panose="020B0606030504020204" pitchFamily="34" charset="0"/>
                <a:cs typeface="Open Sans" panose="020B0606030504020204" pitchFamily="34" charset="0"/>
              </a:defRPr>
            </a:lvl1pPr>
          </a:lstStyle>
          <a:p>
            <a:r>
              <a:rPr lang="en-GB" dirty="0"/>
              <a:t>Able to discuss the importance of preventing traumatisation in the first place.</a:t>
            </a:r>
          </a:p>
          <a:p>
            <a:endParaRPr lang="en-US" dirty="0"/>
          </a:p>
        </p:txBody>
      </p:sp>
      <p:sp>
        <p:nvSpPr>
          <p:cNvPr id="18" name="TextBox 17">
            <a:extLst>
              <a:ext uri="{FF2B5EF4-FFF2-40B4-BE49-F238E27FC236}">
                <a16:creationId xmlns:a16="http://schemas.microsoft.com/office/drawing/2014/main" id="{C8AD6983-EDEE-E749-8782-737A74500A2C}"/>
              </a:ext>
            </a:extLst>
          </p:cNvPr>
          <p:cNvSpPr txBox="1"/>
          <p:nvPr/>
        </p:nvSpPr>
        <p:spPr>
          <a:xfrm>
            <a:off x="7510121" y="3626204"/>
            <a:ext cx="1755657" cy="2523768"/>
          </a:xfrm>
          <a:prstGeom prst="rect">
            <a:avLst/>
          </a:prstGeom>
          <a:noFill/>
        </p:spPr>
        <p:txBody>
          <a:bodyPr wrap="square" rtlCol="0">
            <a:spAutoFit/>
          </a:bodyPr>
          <a:lstStyle/>
          <a:p>
            <a:pPr lvl="0" algn="ctr">
              <a:buSzPts val="1000"/>
              <a:tabLst>
                <a:tab pos="457200" algn="l"/>
              </a:tabLst>
            </a:pPr>
            <a:r>
              <a:rPr lang="en-GB" sz="1800" dirty="0">
                <a:solidFill>
                  <a:srgbClr val="485770"/>
                </a:solidFill>
                <a:latin typeface="Open Sans" panose="020B0606030504020204" pitchFamily="34" charset="0"/>
                <a:ea typeface="Open Sans" panose="020B0606030504020204" pitchFamily="34" charset="0"/>
                <a:cs typeface="Open Sans" panose="020B0606030504020204" pitchFamily="34" charset="0"/>
              </a:rPr>
              <a:t>Able to name </a:t>
            </a:r>
            <a:r>
              <a:rPr lang="en-GB" sz="1800" dirty="0">
                <a:solidFill>
                  <a:srgbClr val="485770"/>
                </a:solidFill>
                <a:effectLst/>
                <a:latin typeface="Open Sans" panose="020B0606030504020204" pitchFamily="34" charset="0"/>
                <a:ea typeface="Open Sans" panose="020B0606030504020204" pitchFamily="34" charset="0"/>
                <a:cs typeface="Open Sans" panose="020B0606030504020204" pitchFamily="34" charset="0"/>
              </a:rPr>
              <a:t>ways to be more accessible to people who have experienced adversity.</a:t>
            </a:r>
          </a:p>
          <a:p>
            <a:pPr algn="ctr"/>
            <a:endParaRPr lang="en-US" dirty="0">
              <a:latin typeface="Monotype Sorts" pitchFamily="2" charset="2"/>
            </a:endParaRPr>
          </a:p>
        </p:txBody>
      </p:sp>
      <p:sp>
        <p:nvSpPr>
          <p:cNvPr id="13" name="Rectangle 12">
            <a:extLst>
              <a:ext uri="{FF2B5EF4-FFF2-40B4-BE49-F238E27FC236}">
                <a16:creationId xmlns:a16="http://schemas.microsoft.com/office/drawing/2014/main" id="{0B4ABE36-B689-3A48-A149-1EDBFCB1C0B4}"/>
              </a:ext>
            </a:extLst>
          </p:cNvPr>
          <p:cNvSpPr/>
          <p:nvPr/>
        </p:nvSpPr>
        <p:spPr>
          <a:xfrm>
            <a:off x="0" y="-5235"/>
            <a:ext cx="900752" cy="6858000"/>
          </a:xfrm>
          <a:prstGeom prst="rect">
            <a:avLst/>
          </a:prstGeom>
          <a:solidFill>
            <a:srgbClr val="009FC8"/>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endParaRPr lang="en-US" sz="2800" dirty="0">
              <a:solidFill>
                <a:schemeClr val="bg1"/>
              </a:solidFill>
            </a:endParaRPr>
          </a:p>
        </p:txBody>
      </p:sp>
      <p:sp>
        <p:nvSpPr>
          <p:cNvPr id="3" name="Oval 2">
            <a:extLst>
              <a:ext uri="{FF2B5EF4-FFF2-40B4-BE49-F238E27FC236}">
                <a16:creationId xmlns:a16="http://schemas.microsoft.com/office/drawing/2014/main" id="{E408FB04-0513-DE44-B924-EA3E230AC6C2}"/>
              </a:ext>
            </a:extLst>
          </p:cNvPr>
          <p:cNvSpPr/>
          <p:nvPr/>
        </p:nvSpPr>
        <p:spPr>
          <a:xfrm>
            <a:off x="1712074" y="2914903"/>
            <a:ext cx="327546" cy="300419"/>
          </a:xfrm>
          <a:prstGeom prst="ellipse">
            <a:avLst/>
          </a:prstGeom>
          <a:solidFill>
            <a:srgbClr val="F794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Oval 14">
            <a:extLst>
              <a:ext uri="{FF2B5EF4-FFF2-40B4-BE49-F238E27FC236}">
                <a16:creationId xmlns:a16="http://schemas.microsoft.com/office/drawing/2014/main" id="{2BA35B92-6466-7C4D-B91D-D0573315EF68}"/>
              </a:ext>
            </a:extLst>
          </p:cNvPr>
          <p:cNvSpPr/>
          <p:nvPr/>
        </p:nvSpPr>
        <p:spPr>
          <a:xfrm>
            <a:off x="8224177" y="2905860"/>
            <a:ext cx="327546" cy="300419"/>
          </a:xfrm>
          <a:prstGeom prst="ellipse">
            <a:avLst/>
          </a:prstGeom>
          <a:solidFill>
            <a:srgbClr val="F794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Oval 19">
            <a:extLst>
              <a:ext uri="{FF2B5EF4-FFF2-40B4-BE49-F238E27FC236}">
                <a16:creationId xmlns:a16="http://schemas.microsoft.com/office/drawing/2014/main" id="{A8EC4294-B568-674B-A0C4-269F12FB6486}"/>
              </a:ext>
            </a:extLst>
          </p:cNvPr>
          <p:cNvSpPr/>
          <p:nvPr/>
        </p:nvSpPr>
        <p:spPr>
          <a:xfrm>
            <a:off x="3882775" y="2914903"/>
            <a:ext cx="327546" cy="300419"/>
          </a:xfrm>
          <a:prstGeom prst="ellipse">
            <a:avLst/>
          </a:prstGeom>
          <a:solidFill>
            <a:srgbClr val="F794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2">
            <a:extLst>
              <a:ext uri="{FF2B5EF4-FFF2-40B4-BE49-F238E27FC236}">
                <a16:creationId xmlns:a16="http://schemas.microsoft.com/office/drawing/2014/main" id="{F202C6BC-280D-1D9E-953D-FB8AA58FA6B9}"/>
              </a:ext>
            </a:extLst>
          </p:cNvPr>
          <p:cNvSpPr txBox="1"/>
          <p:nvPr/>
        </p:nvSpPr>
        <p:spPr>
          <a:xfrm>
            <a:off x="1061636" y="256716"/>
            <a:ext cx="10266218" cy="1231106"/>
          </a:xfrm>
          <a:prstGeom prst="rect">
            <a:avLst/>
          </a:prstGeom>
        </p:spPr>
        <p:txBody>
          <a:bodyPr wrap="square" lIns="0" tIns="0" rIns="0" bIns="0" rtlCol="0" anchor="t">
            <a:spAutoFit/>
          </a:bodyPr>
          <a:lstStyle/>
          <a:p>
            <a:r>
              <a:rPr lang="en-GB" sz="4000" b="1" dirty="0">
                <a:solidFill>
                  <a:srgbClr val="65768E"/>
                </a:solidFill>
                <a:latin typeface="Open Sans" panose="020B0606030504020204" pitchFamily="34" charset="0"/>
                <a:ea typeface="Open Sans" panose="020B0606030504020204" pitchFamily="34" charset="0"/>
                <a:cs typeface="Open Sans" panose="020B0606030504020204" pitchFamily="34" charset="0"/>
              </a:rPr>
              <a:t>We hope you will come away from this workshop</a:t>
            </a:r>
            <a:endParaRPr lang="en-US" sz="4000" spc="856" dirty="0">
              <a:solidFill>
                <a:srgbClr val="65768E"/>
              </a:solidFill>
              <a:latin typeface="Open Sans" panose="020B0606030504020204" pitchFamily="34" charset="0"/>
              <a:ea typeface="Open Sans" panose="020B0606030504020204" pitchFamily="34" charset="0"/>
              <a:cs typeface="Open Sans" panose="020B0606030504020204" pitchFamily="34" charset="0"/>
            </a:endParaRPr>
          </a:p>
        </p:txBody>
      </p:sp>
      <p:sp>
        <p:nvSpPr>
          <p:cNvPr id="8" name="Oval 7">
            <a:extLst>
              <a:ext uri="{FF2B5EF4-FFF2-40B4-BE49-F238E27FC236}">
                <a16:creationId xmlns:a16="http://schemas.microsoft.com/office/drawing/2014/main" id="{2BB0965C-1D8B-969A-1F9C-D2D77906BDE9}"/>
              </a:ext>
            </a:extLst>
          </p:cNvPr>
          <p:cNvSpPr/>
          <p:nvPr/>
        </p:nvSpPr>
        <p:spPr>
          <a:xfrm>
            <a:off x="6053476" y="2914902"/>
            <a:ext cx="327546" cy="300419"/>
          </a:xfrm>
          <a:prstGeom prst="ellipse">
            <a:avLst/>
          </a:prstGeom>
          <a:solidFill>
            <a:srgbClr val="F794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Box 8">
            <a:extLst>
              <a:ext uri="{FF2B5EF4-FFF2-40B4-BE49-F238E27FC236}">
                <a16:creationId xmlns:a16="http://schemas.microsoft.com/office/drawing/2014/main" id="{0511E107-449E-0BF1-3D33-7FABE864B413}"/>
              </a:ext>
            </a:extLst>
          </p:cNvPr>
          <p:cNvSpPr txBox="1"/>
          <p:nvPr/>
        </p:nvSpPr>
        <p:spPr>
          <a:xfrm>
            <a:off x="3068801" y="3626204"/>
            <a:ext cx="1955494" cy="2739211"/>
          </a:xfrm>
          <a:prstGeom prst="rect">
            <a:avLst/>
          </a:prstGeom>
          <a:noFill/>
        </p:spPr>
        <p:txBody>
          <a:bodyPr wrap="square" rtlCol="0">
            <a:spAutoFit/>
          </a:bodyPr>
          <a:lstStyle/>
          <a:p>
            <a:pPr lvl="0" algn="ctr">
              <a:buSzPts val="1000"/>
              <a:tabLst>
                <a:tab pos="457200" algn="l"/>
              </a:tabLst>
            </a:pPr>
            <a:r>
              <a:rPr lang="en-GB" sz="1800" dirty="0">
                <a:solidFill>
                  <a:srgbClr val="485770"/>
                </a:solidFill>
                <a:effectLst/>
                <a:latin typeface="Open Sans" panose="020B0606030504020204" pitchFamily="34" charset="0"/>
                <a:ea typeface="Open Sans" panose="020B0606030504020204" pitchFamily="34" charset="0"/>
                <a:cs typeface="Open Sans" panose="020B0606030504020204" pitchFamily="34" charset="0"/>
              </a:rPr>
              <a:t>Able to name ways trauma can affect people’s experience of the Christian faith and church </a:t>
            </a:r>
            <a:r>
              <a:rPr lang="en-GB" sz="1800" dirty="0">
                <a:solidFill>
                  <a:srgbClr val="485770"/>
                </a:solidFill>
                <a:latin typeface="Open Sans" panose="020B0606030504020204" pitchFamily="34" charset="0"/>
                <a:ea typeface="Open Sans" panose="020B0606030504020204" pitchFamily="34" charset="0"/>
                <a:cs typeface="Open Sans" panose="020B0606030504020204" pitchFamily="34" charset="0"/>
              </a:rPr>
              <a:t>activities</a:t>
            </a:r>
            <a:r>
              <a:rPr lang="en-GB" sz="1800" dirty="0">
                <a:solidFill>
                  <a:srgbClr val="485770"/>
                </a:solidFill>
                <a:effectLst/>
                <a:latin typeface="Open Sans" panose="020B0606030504020204" pitchFamily="34" charset="0"/>
                <a:ea typeface="Open Sans" panose="020B0606030504020204" pitchFamily="34" charset="0"/>
                <a:cs typeface="Open Sans" panose="020B0606030504020204" pitchFamily="34" charset="0"/>
              </a:rPr>
              <a:t>.</a:t>
            </a:r>
          </a:p>
          <a:p>
            <a:pPr algn="ctr"/>
            <a:endParaRPr lang="en-US" sz="2800" dirty="0">
              <a:latin typeface="Monotype Sorts" pitchFamily="2" charset="2"/>
            </a:endParaRPr>
          </a:p>
        </p:txBody>
      </p:sp>
      <p:sp>
        <p:nvSpPr>
          <p:cNvPr id="10" name="Oval 9">
            <a:extLst>
              <a:ext uri="{FF2B5EF4-FFF2-40B4-BE49-F238E27FC236}">
                <a16:creationId xmlns:a16="http://schemas.microsoft.com/office/drawing/2014/main" id="{BA1CABF5-85B5-DAC7-9D0F-7904214E735A}"/>
              </a:ext>
            </a:extLst>
          </p:cNvPr>
          <p:cNvSpPr/>
          <p:nvPr/>
        </p:nvSpPr>
        <p:spPr>
          <a:xfrm>
            <a:off x="10394878" y="2914902"/>
            <a:ext cx="327546" cy="300419"/>
          </a:xfrm>
          <a:prstGeom prst="ellipse">
            <a:avLst/>
          </a:prstGeom>
          <a:solidFill>
            <a:srgbClr val="F794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extBox 11">
            <a:extLst>
              <a:ext uri="{FF2B5EF4-FFF2-40B4-BE49-F238E27FC236}">
                <a16:creationId xmlns:a16="http://schemas.microsoft.com/office/drawing/2014/main" id="{822B75C5-2877-614D-0881-C1E843071EAB}"/>
              </a:ext>
            </a:extLst>
          </p:cNvPr>
          <p:cNvSpPr txBox="1"/>
          <p:nvPr/>
        </p:nvSpPr>
        <p:spPr>
          <a:xfrm>
            <a:off x="5339420" y="3626204"/>
            <a:ext cx="1755657" cy="2246769"/>
          </a:xfrm>
          <a:prstGeom prst="rect">
            <a:avLst/>
          </a:prstGeom>
          <a:noFill/>
        </p:spPr>
        <p:txBody>
          <a:bodyPr wrap="square" rtlCol="0">
            <a:spAutoFit/>
          </a:bodyPr>
          <a:lstStyle/>
          <a:p>
            <a:pPr lvl="0" algn="ctr">
              <a:buSzPts val="1000"/>
              <a:tabLst>
                <a:tab pos="457200" algn="l"/>
              </a:tabLst>
            </a:pPr>
            <a:r>
              <a:rPr lang="en-GB" sz="1800" dirty="0">
                <a:solidFill>
                  <a:srgbClr val="485770"/>
                </a:solidFill>
                <a:effectLst/>
                <a:latin typeface="Open Sans" panose="020B0606030504020204" pitchFamily="34" charset="0"/>
                <a:ea typeface="Open Sans" panose="020B0606030504020204" pitchFamily="34" charset="0"/>
                <a:cs typeface="Open Sans" panose="020B0606030504020204" pitchFamily="34" charset="0"/>
              </a:rPr>
              <a:t>Aware of the importance of understanding attachment theory  in interpreting behaviours</a:t>
            </a:r>
          </a:p>
          <a:p>
            <a:pPr algn="ctr"/>
            <a:endParaRPr lang="en-US" dirty="0">
              <a:latin typeface="Monotype Sorts" pitchFamily="2" charset="2"/>
            </a:endParaRPr>
          </a:p>
        </p:txBody>
      </p:sp>
    </p:spTree>
    <p:extLst>
      <p:ext uri="{BB962C8B-B14F-4D97-AF65-F5344CB8AC3E}">
        <p14:creationId xmlns:p14="http://schemas.microsoft.com/office/powerpoint/2010/main" val="12274108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F9D0BEB-0C17-8743-8BAF-4AEB0A25B06A}"/>
              </a:ext>
            </a:extLst>
          </p:cNvPr>
          <p:cNvSpPr>
            <a:spLocks noGrp="1"/>
          </p:cNvSpPr>
          <p:nvPr>
            <p:ph idx="1"/>
          </p:nvPr>
        </p:nvSpPr>
        <p:spPr>
          <a:xfrm>
            <a:off x="838200" y="1809609"/>
            <a:ext cx="10621244" cy="2021395"/>
          </a:xfrm>
        </p:spPr>
        <p:txBody>
          <a:bodyPr>
            <a:normAutofit/>
          </a:bodyPr>
          <a:lstStyle/>
          <a:p>
            <a:pPr marL="0" indent="0">
              <a:buNone/>
            </a:pPr>
            <a:r>
              <a:rPr lang="en-US" sz="2000" dirty="0">
                <a:solidFill>
                  <a:srgbClr val="65768E"/>
                </a:solidFill>
                <a:latin typeface="Open Sans" panose="020B0606030504020204" pitchFamily="34" charset="0"/>
                <a:ea typeface="Open Sans" panose="020B0606030504020204" pitchFamily="34" charset="0"/>
                <a:cs typeface="Open Sans" panose="020B0606030504020204" pitchFamily="34" charset="0"/>
              </a:rPr>
              <a:t>1.How confident do you feel in your knowledge of trauma?</a:t>
            </a:r>
          </a:p>
        </p:txBody>
      </p:sp>
      <p:grpSp>
        <p:nvGrpSpPr>
          <p:cNvPr id="20" name="Group 19">
            <a:extLst>
              <a:ext uri="{FF2B5EF4-FFF2-40B4-BE49-F238E27FC236}">
                <a16:creationId xmlns:a16="http://schemas.microsoft.com/office/drawing/2014/main" id="{C5F01DE9-CE59-6546-BE5A-86D027A9B1FE}"/>
              </a:ext>
            </a:extLst>
          </p:cNvPr>
          <p:cNvGrpSpPr/>
          <p:nvPr/>
        </p:nvGrpSpPr>
        <p:grpSpPr>
          <a:xfrm>
            <a:off x="1615113" y="2400591"/>
            <a:ext cx="9147870" cy="1008216"/>
            <a:chOff x="1615113" y="2400591"/>
            <a:chExt cx="9147870" cy="1008216"/>
          </a:xfrm>
        </p:grpSpPr>
        <p:sp>
          <p:nvSpPr>
            <p:cNvPr id="4" name="Oval 3">
              <a:extLst>
                <a:ext uri="{FF2B5EF4-FFF2-40B4-BE49-F238E27FC236}">
                  <a16:creationId xmlns:a16="http://schemas.microsoft.com/office/drawing/2014/main" id="{66B6DD5B-BC23-444E-A1A3-6F4ADEE65C73}"/>
                </a:ext>
              </a:extLst>
            </p:cNvPr>
            <p:cNvSpPr/>
            <p:nvPr/>
          </p:nvSpPr>
          <p:spPr>
            <a:xfrm>
              <a:off x="1615113" y="2420738"/>
              <a:ext cx="999744" cy="987552"/>
            </a:xfrm>
            <a:prstGeom prst="ellipse">
              <a:avLst/>
            </a:prstGeom>
            <a:solidFill>
              <a:schemeClr val="bg1"/>
            </a:solidFill>
            <a:ln w="38100">
              <a:solidFill>
                <a:srgbClr val="6576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65768E"/>
                  </a:solidFill>
                </a:rPr>
                <a:t>1</a:t>
              </a:r>
            </a:p>
          </p:txBody>
        </p:sp>
        <p:sp>
          <p:nvSpPr>
            <p:cNvPr id="5" name="Oval 4">
              <a:extLst>
                <a:ext uri="{FF2B5EF4-FFF2-40B4-BE49-F238E27FC236}">
                  <a16:creationId xmlns:a16="http://schemas.microsoft.com/office/drawing/2014/main" id="{90A2D937-A029-4D49-A5EB-F315119746A8}"/>
                </a:ext>
              </a:extLst>
            </p:cNvPr>
            <p:cNvSpPr/>
            <p:nvPr/>
          </p:nvSpPr>
          <p:spPr>
            <a:xfrm>
              <a:off x="3594390" y="2400591"/>
              <a:ext cx="999744" cy="987552"/>
            </a:xfrm>
            <a:prstGeom prst="ellipse">
              <a:avLst/>
            </a:prstGeom>
            <a:solidFill>
              <a:schemeClr val="bg1"/>
            </a:solidFill>
            <a:ln w="38100">
              <a:solidFill>
                <a:srgbClr val="6576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65768E"/>
                  </a:solidFill>
                </a:rPr>
                <a:t>2</a:t>
              </a:r>
            </a:p>
          </p:txBody>
        </p:sp>
        <p:sp>
          <p:nvSpPr>
            <p:cNvPr id="6" name="Oval 5">
              <a:extLst>
                <a:ext uri="{FF2B5EF4-FFF2-40B4-BE49-F238E27FC236}">
                  <a16:creationId xmlns:a16="http://schemas.microsoft.com/office/drawing/2014/main" id="{D5D4467D-16C0-CC48-A69D-96D28F5D0F05}"/>
                </a:ext>
              </a:extLst>
            </p:cNvPr>
            <p:cNvSpPr/>
            <p:nvPr/>
          </p:nvSpPr>
          <p:spPr>
            <a:xfrm>
              <a:off x="5611956" y="2420738"/>
              <a:ext cx="999744" cy="987552"/>
            </a:xfrm>
            <a:prstGeom prst="ellipse">
              <a:avLst/>
            </a:prstGeom>
            <a:solidFill>
              <a:schemeClr val="bg1"/>
            </a:solidFill>
            <a:ln w="38100">
              <a:solidFill>
                <a:srgbClr val="6576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65768E"/>
                  </a:solidFill>
                </a:rPr>
                <a:t>3</a:t>
              </a:r>
            </a:p>
          </p:txBody>
        </p:sp>
        <p:sp>
          <p:nvSpPr>
            <p:cNvPr id="7" name="Oval 6">
              <a:extLst>
                <a:ext uri="{FF2B5EF4-FFF2-40B4-BE49-F238E27FC236}">
                  <a16:creationId xmlns:a16="http://schemas.microsoft.com/office/drawing/2014/main" id="{6F774070-EBF1-6341-AC33-BA80AE493ABD}"/>
                </a:ext>
              </a:extLst>
            </p:cNvPr>
            <p:cNvSpPr/>
            <p:nvPr/>
          </p:nvSpPr>
          <p:spPr>
            <a:xfrm>
              <a:off x="7690856" y="2400591"/>
              <a:ext cx="999744" cy="987552"/>
            </a:xfrm>
            <a:prstGeom prst="ellipse">
              <a:avLst/>
            </a:prstGeom>
            <a:solidFill>
              <a:schemeClr val="bg1"/>
            </a:solidFill>
            <a:ln w="38100">
              <a:solidFill>
                <a:srgbClr val="6576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65768E"/>
                  </a:solidFill>
                </a:rPr>
                <a:t>4</a:t>
              </a:r>
            </a:p>
          </p:txBody>
        </p:sp>
        <p:sp>
          <p:nvSpPr>
            <p:cNvPr id="8" name="Oval 7">
              <a:extLst>
                <a:ext uri="{FF2B5EF4-FFF2-40B4-BE49-F238E27FC236}">
                  <a16:creationId xmlns:a16="http://schemas.microsoft.com/office/drawing/2014/main" id="{DF43EEAF-0D98-FB41-90B7-55A5ED1CFFAB}"/>
                </a:ext>
              </a:extLst>
            </p:cNvPr>
            <p:cNvSpPr/>
            <p:nvPr/>
          </p:nvSpPr>
          <p:spPr>
            <a:xfrm>
              <a:off x="9763239" y="2421255"/>
              <a:ext cx="999744" cy="987552"/>
            </a:xfrm>
            <a:prstGeom prst="ellipse">
              <a:avLst/>
            </a:prstGeom>
            <a:solidFill>
              <a:schemeClr val="bg1"/>
            </a:solidFill>
            <a:ln w="38100">
              <a:solidFill>
                <a:srgbClr val="6576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65768E"/>
                  </a:solidFill>
                </a:rPr>
                <a:t>5</a:t>
              </a:r>
            </a:p>
          </p:txBody>
        </p:sp>
      </p:grpSp>
      <p:sp>
        <p:nvSpPr>
          <p:cNvPr id="9" name="Content Placeholder 2">
            <a:extLst>
              <a:ext uri="{FF2B5EF4-FFF2-40B4-BE49-F238E27FC236}">
                <a16:creationId xmlns:a16="http://schemas.microsoft.com/office/drawing/2014/main" id="{2C160687-6B04-DA4A-9C5D-9EFB9E90FFB8}"/>
              </a:ext>
            </a:extLst>
          </p:cNvPr>
          <p:cNvSpPr txBox="1">
            <a:spLocks/>
          </p:cNvSpPr>
          <p:nvPr/>
        </p:nvSpPr>
        <p:spPr>
          <a:xfrm>
            <a:off x="838200" y="4119657"/>
            <a:ext cx="10515600" cy="247815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p>
        </p:txBody>
      </p:sp>
      <p:sp>
        <p:nvSpPr>
          <p:cNvPr id="10" name="Content Placeholder 2">
            <a:extLst>
              <a:ext uri="{FF2B5EF4-FFF2-40B4-BE49-F238E27FC236}">
                <a16:creationId xmlns:a16="http://schemas.microsoft.com/office/drawing/2014/main" id="{8473633A-C6A7-7B46-998D-D6891E5929CD}"/>
              </a:ext>
            </a:extLst>
          </p:cNvPr>
          <p:cNvSpPr txBox="1">
            <a:spLocks/>
          </p:cNvSpPr>
          <p:nvPr/>
        </p:nvSpPr>
        <p:spPr>
          <a:xfrm>
            <a:off x="962173" y="4008966"/>
            <a:ext cx="10439400" cy="273240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dirty="0">
                <a:solidFill>
                  <a:srgbClr val="65768E"/>
                </a:solidFill>
                <a:latin typeface="Open Sans" panose="020B0606030504020204" pitchFamily="34" charset="0"/>
                <a:ea typeface="Open Sans" panose="020B0606030504020204" pitchFamily="34" charset="0"/>
                <a:cs typeface="Open Sans" panose="020B0606030504020204" pitchFamily="34" charset="0"/>
              </a:rPr>
              <a:t>2. How confident do you feel in supporting individuals who have been through </a:t>
            </a:r>
          </a:p>
          <a:p>
            <a:pPr marL="0" indent="0">
              <a:buNone/>
            </a:pPr>
            <a:r>
              <a:rPr lang="en-US" sz="2000" dirty="0">
                <a:solidFill>
                  <a:srgbClr val="65768E"/>
                </a:solidFill>
                <a:latin typeface="Open Sans" panose="020B0606030504020204" pitchFamily="34" charset="0"/>
                <a:ea typeface="Open Sans" panose="020B0606030504020204" pitchFamily="34" charset="0"/>
                <a:cs typeface="Open Sans" panose="020B0606030504020204" pitchFamily="34" charset="0"/>
              </a:rPr>
              <a:t>trauma?</a:t>
            </a:r>
          </a:p>
        </p:txBody>
      </p:sp>
      <p:sp>
        <p:nvSpPr>
          <p:cNvPr id="16" name="Rectangle 15">
            <a:extLst>
              <a:ext uri="{FF2B5EF4-FFF2-40B4-BE49-F238E27FC236}">
                <a16:creationId xmlns:a16="http://schemas.microsoft.com/office/drawing/2014/main" id="{13E35563-4CDA-FB4C-A366-9F604A0CE110}"/>
              </a:ext>
            </a:extLst>
          </p:cNvPr>
          <p:cNvSpPr/>
          <p:nvPr/>
        </p:nvSpPr>
        <p:spPr>
          <a:xfrm>
            <a:off x="-30643" y="-9709"/>
            <a:ext cx="838200" cy="6835997"/>
          </a:xfrm>
          <a:prstGeom prst="rect">
            <a:avLst/>
          </a:prstGeom>
          <a:solidFill>
            <a:srgbClr val="F7941E"/>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4000" dirty="0">
                <a:solidFill>
                  <a:schemeClr val="bg1"/>
                </a:solidFill>
                <a:latin typeface="Abadi" panose="020B0604020104020204" pitchFamily="34" charset="0"/>
              </a:rPr>
              <a:t>Before</a:t>
            </a:r>
            <a:endParaRPr lang="en-US" sz="4000" dirty="0">
              <a:solidFill>
                <a:schemeClr val="bg1"/>
              </a:solidFill>
            </a:endParaRPr>
          </a:p>
        </p:txBody>
      </p:sp>
      <p:grpSp>
        <p:nvGrpSpPr>
          <p:cNvPr id="21" name="Group 20">
            <a:extLst>
              <a:ext uri="{FF2B5EF4-FFF2-40B4-BE49-F238E27FC236}">
                <a16:creationId xmlns:a16="http://schemas.microsoft.com/office/drawing/2014/main" id="{8562446B-EA27-154C-9213-0CF10043F7C7}"/>
              </a:ext>
            </a:extLst>
          </p:cNvPr>
          <p:cNvGrpSpPr/>
          <p:nvPr/>
        </p:nvGrpSpPr>
        <p:grpSpPr>
          <a:xfrm>
            <a:off x="1615113" y="5156473"/>
            <a:ext cx="9123981" cy="1007699"/>
            <a:chOff x="1615113" y="2400591"/>
            <a:chExt cx="9123981" cy="1007699"/>
          </a:xfrm>
        </p:grpSpPr>
        <p:sp>
          <p:nvSpPr>
            <p:cNvPr id="22" name="Oval 21">
              <a:extLst>
                <a:ext uri="{FF2B5EF4-FFF2-40B4-BE49-F238E27FC236}">
                  <a16:creationId xmlns:a16="http://schemas.microsoft.com/office/drawing/2014/main" id="{E7E6E7E0-2FB7-F743-B26D-CF2EB6C7C454}"/>
                </a:ext>
              </a:extLst>
            </p:cNvPr>
            <p:cNvSpPr/>
            <p:nvPr/>
          </p:nvSpPr>
          <p:spPr>
            <a:xfrm>
              <a:off x="1615113" y="2420738"/>
              <a:ext cx="999744" cy="987552"/>
            </a:xfrm>
            <a:prstGeom prst="ellipse">
              <a:avLst/>
            </a:prstGeom>
            <a:solidFill>
              <a:schemeClr val="bg1"/>
            </a:solidFill>
            <a:ln w="38100">
              <a:solidFill>
                <a:srgbClr val="6576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65768E"/>
                  </a:solidFill>
                </a:rPr>
                <a:t>1</a:t>
              </a:r>
            </a:p>
          </p:txBody>
        </p:sp>
        <p:sp>
          <p:nvSpPr>
            <p:cNvPr id="23" name="Oval 22">
              <a:extLst>
                <a:ext uri="{FF2B5EF4-FFF2-40B4-BE49-F238E27FC236}">
                  <a16:creationId xmlns:a16="http://schemas.microsoft.com/office/drawing/2014/main" id="{3437AB12-AC9C-9248-B20B-FED21F14EC0F}"/>
                </a:ext>
              </a:extLst>
            </p:cNvPr>
            <p:cNvSpPr/>
            <p:nvPr/>
          </p:nvSpPr>
          <p:spPr>
            <a:xfrm>
              <a:off x="3594390" y="2400591"/>
              <a:ext cx="999744" cy="987552"/>
            </a:xfrm>
            <a:prstGeom prst="ellipse">
              <a:avLst/>
            </a:prstGeom>
            <a:solidFill>
              <a:schemeClr val="bg1"/>
            </a:solidFill>
            <a:ln w="38100">
              <a:solidFill>
                <a:srgbClr val="6576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65768E"/>
                  </a:solidFill>
                </a:rPr>
                <a:t>2</a:t>
              </a:r>
            </a:p>
          </p:txBody>
        </p:sp>
        <p:sp>
          <p:nvSpPr>
            <p:cNvPr id="24" name="Oval 23">
              <a:extLst>
                <a:ext uri="{FF2B5EF4-FFF2-40B4-BE49-F238E27FC236}">
                  <a16:creationId xmlns:a16="http://schemas.microsoft.com/office/drawing/2014/main" id="{E9370F61-E740-AC42-A2BB-EFC41C94D8FB}"/>
                </a:ext>
              </a:extLst>
            </p:cNvPr>
            <p:cNvSpPr/>
            <p:nvPr/>
          </p:nvSpPr>
          <p:spPr>
            <a:xfrm>
              <a:off x="5611956" y="2420738"/>
              <a:ext cx="999744" cy="987552"/>
            </a:xfrm>
            <a:prstGeom prst="ellipse">
              <a:avLst/>
            </a:prstGeom>
            <a:solidFill>
              <a:schemeClr val="bg1"/>
            </a:solidFill>
            <a:ln w="38100">
              <a:solidFill>
                <a:srgbClr val="6576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65768E"/>
                  </a:solidFill>
                </a:rPr>
                <a:t>3</a:t>
              </a:r>
            </a:p>
          </p:txBody>
        </p:sp>
        <p:sp>
          <p:nvSpPr>
            <p:cNvPr id="25" name="Oval 24">
              <a:extLst>
                <a:ext uri="{FF2B5EF4-FFF2-40B4-BE49-F238E27FC236}">
                  <a16:creationId xmlns:a16="http://schemas.microsoft.com/office/drawing/2014/main" id="{0FA947C2-97ED-9A45-8968-D7D80F6CD13F}"/>
                </a:ext>
              </a:extLst>
            </p:cNvPr>
            <p:cNvSpPr/>
            <p:nvPr/>
          </p:nvSpPr>
          <p:spPr>
            <a:xfrm>
              <a:off x="7690856" y="2400591"/>
              <a:ext cx="999744" cy="987552"/>
            </a:xfrm>
            <a:prstGeom prst="ellipse">
              <a:avLst/>
            </a:prstGeom>
            <a:solidFill>
              <a:schemeClr val="bg1"/>
            </a:solidFill>
            <a:ln w="38100">
              <a:solidFill>
                <a:srgbClr val="6576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65768E"/>
                  </a:solidFill>
                </a:rPr>
                <a:t>4</a:t>
              </a:r>
            </a:p>
          </p:txBody>
        </p:sp>
        <p:sp>
          <p:nvSpPr>
            <p:cNvPr id="26" name="Oval 25">
              <a:extLst>
                <a:ext uri="{FF2B5EF4-FFF2-40B4-BE49-F238E27FC236}">
                  <a16:creationId xmlns:a16="http://schemas.microsoft.com/office/drawing/2014/main" id="{D6E86A0B-E1C6-F940-83D8-FD55C2157460}"/>
                </a:ext>
              </a:extLst>
            </p:cNvPr>
            <p:cNvSpPr/>
            <p:nvPr/>
          </p:nvSpPr>
          <p:spPr>
            <a:xfrm>
              <a:off x="9739350" y="2420738"/>
              <a:ext cx="999744" cy="987552"/>
            </a:xfrm>
            <a:prstGeom prst="ellipse">
              <a:avLst/>
            </a:prstGeom>
            <a:solidFill>
              <a:schemeClr val="bg1"/>
            </a:solidFill>
            <a:ln w="38100">
              <a:solidFill>
                <a:srgbClr val="6576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65768E"/>
                  </a:solidFill>
                </a:rPr>
                <a:t>5</a:t>
              </a:r>
            </a:p>
          </p:txBody>
        </p:sp>
      </p:grpSp>
      <p:sp>
        <p:nvSpPr>
          <p:cNvPr id="11" name="Slide Number Placeholder 10">
            <a:extLst>
              <a:ext uri="{FF2B5EF4-FFF2-40B4-BE49-F238E27FC236}">
                <a16:creationId xmlns:a16="http://schemas.microsoft.com/office/drawing/2014/main" id="{27428549-F50A-7C4D-A887-5E6971041CA0}"/>
              </a:ext>
            </a:extLst>
          </p:cNvPr>
          <p:cNvSpPr>
            <a:spLocks noGrp="1"/>
          </p:cNvSpPr>
          <p:nvPr>
            <p:ph type="sldNum" sz="quarter" idx="4294967295"/>
          </p:nvPr>
        </p:nvSpPr>
        <p:spPr>
          <a:xfrm>
            <a:off x="8340436" y="6356348"/>
            <a:ext cx="2743200" cy="365100"/>
          </a:xfrm>
          <a:prstGeom prst="rect">
            <a:avLst/>
          </a:prstGeom>
        </p:spPr>
        <p:txBody>
          <a:bodyPr/>
          <a:lstStyle/>
          <a:p>
            <a:fld id="{309B297B-FEB2-B740-B69A-7B2BB9C8D054}" type="slidenum">
              <a:rPr lang="en-US" smtClean="0"/>
              <a:t>4</a:t>
            </a:fld>
            <a:endParaRPr lang="en-US" dirty="0"/>
          </a:p>
        </p:txBody>
      </p:sp>
      <p:sp>
        <p:nvSpPr>
          <p:cNvPr id="2" name="Title 1">
            <a:extLst>
              <a:ext uri="{FF2B5EF4-FFF2-40B4-BE49-F238E27FC236}">
                <a16:creationId xmlns:a16="http://schemas.microsoft.com/office/drawing/2014/main" id="{C67FC5C2-3DAF-2B4D-8656-7DABC0E47B77}"/>
              </a:ext>
            </a:extLst>
          </p:cNvPr>
          <p:cNvSpPr>
            <a:spLocks noGrp="1"/>
          </p:cNvSpPr>
          <p:nvPr>
            <p:ph type="title"/>
          </p:nvPr>
        </p:nvSpPr>
        <p:spPr>
          <a:xfrm>
            <a:off x="722212" y="488656"/>
            <a:ext cx="10853219" cy="1325563"/>
          </a:xfrm>
        </p:spPr>
        <p:txBody>
          <a:bodyPr>
            <a:normAutofit fontScale="90000"/>
          </a:bodyPr>
          <a:lstStyle/>
          <a:p>
            <a:pPr algn="ctr"/>
            <a:r>
              <a:rPr lang="en-US" sz="3600" b="1" dirty="0">
                <a:solidFill>
                  <a:srgbClr val="65768E"/>
                </a:solidFill>
                <a:latin typeface="Open Sans" panose="020B0606030504020204" pitchFamily="34" charset="0"/>
                <a:ea typeface="Open Sans" panose="020B0606030504020204" pitchFamily="34" charset="0"/>
                <a:cs typeface="Open Sans" panose="020B0606030504020204" pitchFamily="34" charset="0"/>
              </a:rPr>
              <a:t>On a scale of 0-5 Please rate your current knowledge</a:t>
            </a:r>
            <a:br>
              <a:rPr lang="en-US" sz="4000" b="1" dirty="0">
                <a:solidFill>
                  <a:srgbClr val="65768E"/>
                </a:solidFill>
                <a:latin typeface="Open Sans" panose="020B0606030504020204" pitchFamily="34" charset="0"/>
                <a:ea typeface="Open Sans" panose="020B0606030504020204" pitchFamily="34" charset="0"/>
                <a:cs typeface="Open Sans" panose="020B0606030504020204" pitchFamily="34" charset="0"/>
              </a:rPr>
            </a:br>
            <a:br>
              <a:rPr lang="en-US" sz="4000" b="1" dirty="0">
                <a:solidFill>
                  <a:srgbClr val="65768E"/>
                </a:solidFill>
                <a:latin typeface="Open Sans" panose="020B0606030504020204" pitchFamily="34" charset="0"/>
                <a:ea typeface="Open Sans" panose="020B0606030504020204" pitchFamily="34" charset="0"/>
                <a:cs typeface="Open Sans" panose="020B0606030504020204" pitchFamily="34" charset="0"/>
              </a:rPr>
            </a:br>
            <a:r>
              <a:rPr lang="en-US" sz="2800" dirty="0">
                <a:solidFill>
                  <a:srgbClr val="485770"/>
                </a:solidFill>
                <a:latin typeface="Open Sans" panose="020B0606030504020204" pitchFamily="34" charset="0"/>
                <a:ea typeface="Open Sans" panose="020B0606030504020204" pitchFamily="34" charset="0"/>
                <a:cs typeface="Open Sans" panose="020B0606030504020204" pitchFamily="34" charset="0"/>
              </a:rPr>
              <a:t>5 means that I am very familiar with this, 1 means I have no knowledge</a:t>
            </a:r>
            <a:br>
              <a:rPr lang="en-US" sz="2800" dirty="0">
                <a:solidFill>
                  <a:srgbClr val="485770"/>
                </a:solidFill>
              </a:rPr>
            </a:br>
            <a:endParaRPr lang="en-US" sz="2800" dirty="0">
              <a:solidFill>
                <a:srgbClr val="485770"/>
              </a:solidFill>
              <a:latin typeface="Abadi" panose="020B0604020104020204" pitchFamily="34" charset="0"/>
            </a:endParaRPr>
          </a:p>
        </p:txBody>
      </p:sp>
    </p:spTree>
    <p:extLst>
      <p:ext uri="{BB962C8B-B14F-4D97-AF65-F5344CB8AC3E}">
        <p14:creationId xmlns:p14="http://schemas.microsoft.com/office/powerpoint/2010/main" val="35601752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00FED3A-4A08-2B41-9FF6-3BF649AFCAA6}"/>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09B297B-FEB2-B740-B69A-7B2BB9C8D054}" type="slidenum">
              <a:rPr lang="en-US" smtClean="0"/>
              <a:pPr/>
              <a:t>5</a:t>
            </a:fld>
            <a:endParaRPr lang="en-US" dirty="0"/>
          </a:p>
        </p:txBody>
      </p:sp>
      <p:sp>
        <p:nvSpPr>
          <p:cNvPr id="6" name="Title 1">
            <a:extLst>
              <a:ext uri="{FF2B5EF4-FFF2-40B4-BE49-F238E27FC236}">
                <a16:creationId xmlns:a16="http://schemas.microsoft.com/office/drawing/2014/main" id="{04C81E90-BEC9-EC40-932B-3CC7F39E846C}"/>
              </a:ext>
            </a:extLst>
          </p:cNvPr>
          <p:cNvSpPr>
            <a:spLocks noGrp="1"/>
          </p:cNvSpPr>
          <p:nvPr>
            <p:ph type="title"/>
          </p:nvPr>
        </p:nvSpPr>
        <p:spPr>
          <a:xfrm>
            <a:off x="-454931" y="-746137"/>
            <a:ext cx="3493604" cy="3438144"/>
          </a:xfrm>
          <a:prstGeom prst="ellipse">
            <a:avLst/>
          </a:prstGeom>
          <a:solidFill>
            <a:srgbClr val="F7941E"/>
          </a:solidFill>
          <a:ln w="174625" cmpd="thinThick">
            <a:noFill/>
          </a:ln>
        </p:spPr>
        <p:txBody>
          <a:bodyPr vert="horz" lIns="91440" tIns="45720" rIns="91440" bIns="45720" rtlCol="0" anchor="ctr">
            <a:normAutofit/>
          </a:bodyPr>
          <a:lstStyle/>
          <a:p>
            <a:pPr algn="ctr"/>
            <a:r>
              <a:rPr lang="en-US" sz="3200" dirty="0">
                <a:solidFill>
                  <a:srgbClr val="FFFFFF"/>
                </a:solidFill>
                <a:latin typeface="Open Sans" panose="020B0606030504020204" pitchFamily="34" charset="0"/>
                <a:ea typeface="Open Sans" panose="020B0606030504020204" pitchFamily="34" charset="0"/>
                <a:cs typeface="Open Sans" panose="020B0606030504020204" pitchFamily="34" charset="0"/>
              </a:rPr>
              <a:t>What is trauma? </a:t>
            </a:r>
            <a:endParaRPr lang="en-US" sz="3200" kern="1200" dirty="0">
              <a:solidFill>
                <a:srgbClr val="FFFFFF"/>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6" name="TextBox 15">
            <a:extLst>
              <a:ext uri="{FF2B5EF4-FFF2-40B4-BE49-F238E27FC236}">
                <a16:creationId xmlns:a16="http://schemas.microsoft.com/office/drawing/2014/main" id="{9A049D3E-7019-0741-8350-6F3B4F2543FA}"/>
              </a:ext>
            </a:extLst>
          </p:cNvPr>
          <p:cNvSpPr txBox="1"/>
          <p:nvPr/>
        </p:nvSpPr>
        <p:spPr>
          <a:xfrm>
            <a:off x="2588616" y="2999482"/>
            <a:ext cx="6451931" cy="3539430"/>
          </a:xfrm>
          <a:prstGeom prst="rect">
            <a:avLst/>
          </a:prstGeom>
          <a:noFill/>
        </p:spPr>
        <p:txBody>
          <a:bodyPr wrap="square" rtlCol="0">
            <a:spAutoFit/>
          </a:bodyPr>
          <a:lstStyle/>
          <a:p>
            <a:pPr algn="ctr"/>
            <a:r>
              <a:rPr lang="en-GB" sz="2800" dirty="0">
                <a:solidFill>
                  <a:srgbClr val="485770"/>
                </a:solidFill>
                <a:latin typeface="Open Sans" panose="020B0606030504020204" pitchFamily="34" charset="0"/>
                <a:ea typeface="Open Sans" panose="020B0606030504020204" pitchFamily="34" charset="0"/>
                <a:cs typeface="Open Sans" panose="020B0606030504020204" pitchFamily="34" charset="0"/>
              </a:rPr>
              <a:t>“Trauma results from an event, series of events, or circumstances that are experienced by the individual as physically or emotionally harmful or threatening, and that have lasting adverse effects on an individual's functioning and (physical, emotional and spiritual) well-being” </a:t>
            </a:r>
            <a:endParaRPr lang="en-US" sz="2800" dirty="0">
              <a:solidFill>
                <a:srgbClr val="48577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 name="Oval 1">
            <a:extLst>
              <a:ext uri="{FF2B5EF4-FFF2-40B4-BE49-F238E27FC236}">
                <a16:creationId xmlns:a16="http://schemas.microsoft.com/office/drawing/2014/main" id="{A7D23D27-C8E4-E569-EF01-1C2A54FCBA3E}"/>
              </a:ext>
            </a:extLst>
          </p:cNvPr>
          <p:cNvSpPr/>
          <p:nvPr/>
        </p:nvSpPr>
        <p:spPr>
          <a:xfrm>
            <a:off x="8509386" y="644219"/>
            <a:ext cx="3024482" cy="3024075"/>
          </a:xfrm>
          <a:prstGeom prst="ellipse">
            <a:avLst/>
          </a:prstGeom>
          <a:blipFill dpi="0" rotWithShape="1">
            <a:blip r:embed="rId3">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Oval 2">
            <a:extLst>
              <a:ext uri="{FF2B5EF4-FFF2-40B4-BE49-F238E27FC236}">
                <a16:creationId xmlns:a16="http://schemas.microsoft.com/office/drawing/2014/main" id="{C4D43B87-D4FC-C4FA-E2EA-E05B64815091}"/>
              </a:ext>
            </a:extLst>
          </p:cNvPr>
          <p:cNvSpPr/>
          <p:nvPr/>
        </p:nvSpPr>
        <p:spPr>
          <a:xfrm>
            <a:off x="-135502" y="3854088"/>
            <a:ext cx="2854746" cy="2845641"/>
          </a:xfrm>
          <a:prstGeom prst="ellipse">
            <a:avLst/>
          </a:prstGeom>
          <a:blipFill dpi="0" rotWithShape="1">
            <a:blip r:embed="rId4">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Oval 4">
            <a:extLst>
              <a:ext uri="{FF2B5EF4-FFF2-40B4-BE49-F238E27FC236}">
                <a16:creationId xmlns:a16="http://schemas.microsoft.com/office/drawing/2014/main" id="{666A26A6-4615-CE0C-3352-67EF07DF9F8F}"/>
              </a:ext>
            </a:extLst>
          </p:cNvPr>
          <p:cNvSpPr/>
          <p:nvPr/>
        </p:nvSpPr>
        <p:spPr>
          <a:xfrm>
            <a:off x="4186216" y="0"/>
            <a:ext cx="3024481" cy="3024075"/>
          </a:xfrm>
          <a:prstGeom prst="ellipse">
            <a:avLst/>
          </a:prstGeom>
          <a:blipFill dpi="0" rotWithShape="1">
            <a:blip r:embed="rId5">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1DEEF56A-134B-9A6B-37C9-A513D01E406C}"/>
              </a:ext>
            </a:extLst>
          </p:cNvPr>
          <p:cNvSpPr txBox="1"/>
          <p:nvPr/>
        </p:nvSpPr>
        <p:spPr>
          <a:xfrm>
            <a:off x="9231931" y="4692132"/>
            <a:ext cx="1930484" cy="1169551"/>
          </a:xfrm>
          <a:prstGeom prst="rect">
            <a:avLst/>
          </a:prstGeom>
          <a:noFill/>
        </p:spPr>
        <p:txBody>
          <a:bodyPr wrap="square" rtlCol="0">
            <a:spAutoFit/>
          </a:bodyPr>
          <a:lstStyle/>
          <a:p>
            <a:r>
              <a:rPr lang="en-GB" sz="1400" dirty="0">
                <a:solidFill>
                  <a:srgbClr val="485770"/>
                </a:solidFill>
                <a:latin typeface="Open Sans" panose="020B0606030504020204" pitchFamily="34" charset="0"/>
                <a:ea typeface="Open Sans" panose="020B0606030504020204" pitchFamily="34" charset="0"/>
                <a:cs typeface="Open Sans" panose="020B0606030504020204" pitchFamily="34" charset="0"/>
              </a:rPr>
              <a:t>From SAMHSA</a:t>
            </a:r>
          </a:p>
          <a:p>
            <a:r>
              <a:rPr lang="en-GB" sz="1400" dirty="0">
                <a:solidFill>
                  <a:srgbClr val="485770"/>
                </a:solidFill>
                <a:latin typeface="Open Sans" panose="020B0606030504020204" pitchFamily="34" charset="0"/>
                <a:ea typeface="Open Sans" panose="020B0606030504020204" pitchFamily="34" charset="0"/>
                <a:cs typeface="Open Sans" panose="020B0606030504020204" pitchFamily="34" charset="0"/>
              </a:rPr>
              <a:t>Substance abuse and mental health services administration </a:t>
            </a:r>
            <a:endParaRPr lang="en-US" sz="1400" dirty="0">
              <a:solidFill>
                <a:srgbClr val="485770"/>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352804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val 9">
            <a:extLst>
              <a:ext uri="{FF2B5EF4-FFF2-40B4-BE49-F238E27FC236}">
                <a16:creationId xmlns:a16="http://schemas.microsoft.com/office/drawing/2014/main" id="{E91E2CB7-45F5-FCDF-DA7A-6BB576EEFA52}"/>
              </a:ext>
            </a:extLst>
          </p:cNvPr>
          <p:cNvSpPr/>
          <p:nvPr/>
        </p:nvSpPr>
        <p:spPr>
          <a:xfrm>
            <a:off x="4888643" y="67635"/>
            <a:ext cx="3343068" cy="3361365"/>
          </a:xfrm>
          <a:prstGeom prst="ellipse">
            <a:avLst/>
          </a:prstGeom>
          <a:solidFill>
            <a:srgbClr val="647F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bg1"/>
                </a:solidFill>
                <a:latin typeface="Open Sans" panose="020B0606030504020204" pitchFamily="34" charset="0"/>
                <a:ea typeface="Open Sans" panose="020B0606030504020204" pitchFamily="34" charset="0"/>
                <a:cs typeface="Open Sans" panose="020B0606030504020204" pitchFamily="34" charset="0"/>
              </a:rPr>
              <a:t>Inter-generational trauma</a:t>
            </a:r>
          </a:p>
        </p:txBody>
      </p:sp>
      <p:sp>
        <p:nvSpPr>
          <p:cNvPr id="6" name="Oval 5">
            <a:extLst>
              <a:ext uri="{FF2B5EF4-FFF2-40B4-BE49-F238E27FC236}">
                <a16:creationId xmlns:a16="http://schemas.microsoft.com/office/drawing/2014/main" id="{95793983-AB88-08C9-D963-ED587608977C}"/>
              </a:ext>
            </a:extLst>
          </p:cNvPr>
          <p:cNvSpPr/>
          <p:nvPr/>
        </p:nvSpPr>
        <p:spPr>
          <a:xfrm>
            <a:off x="5417995" y="2822622"/>
            <a:ext cx="3343069" cy="3361366"/>
          </a:xfrm>
          <a:prstGeom prst="ellipse">
            <a:avLst/>
          </a:prstGeom>
          <a:solidFill>
            <a:srgbClr val="8692BB"/>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ormAutofit/>
          </a:bodyPr>
          <a:lstStyle/>
          <a:p>
            <a:pPr algn="ctr"/>
            <a:endParaRPr lang="en-US" sz="2400" dirty="0">
              <a:latin typeface="Abadi" panose="020B0604020104020204" pitchFamily="34" charset="0"/>
            </a:endParaRPr>
          </a:p>
          <a:p>
            <a:pPr algn="ctr"/>
            <a:r>
              <a:rPr lang="en-US" sz="3200" dirty="0">
                <a:solidFill>
                  <a:schemeClr val="bg1"/>
                </a:solidFill>
                <a:latin typeface="Open Sans" panose="020B0606030504020204" pitchFamily="34" charset="0"/>
                <a:ea typeface="Open Sans" panose="020B0606030504020204" pitchFamily="34" charset="0"/>
                <a:cs typeface="Open Sans" panose="020B0606030504020204" pitchFamily="34" charset="0"/>
              </a:rPr>
              <a:t>Collective </a:t>
            </a:r>
          </a:p>
          <a:p>
            <a:pPr algn="ctr"/>
            <a:r>
              <a:rPr lang="en-US" sz="3200" dirty="0">
                <a:solidFill>
                  <a:schemeClr val="bg1"/>
                </a:solidFill>
                <a:latin typeface="Open Sans" panose="020B0606030504020204" pitchFamily="34" charset="0"/>
                <a:ea typeface="Open Sans" panose="020B0606030504020204" pitchFamily="34" charset="0"/>
                <a:cs typeface="Open Sans" panose="020B0606030504020204" pitchFamily="34" charset="0"/>
              </a:rPr>
              <a:t>trauma</a:t>
            </a:r>
          </a:p>
        </p:txBody>
      </p:sp>
      <p:sp>
        <p:nvSpPr>
          <p:cNvPr id="8" name="Oval 7">
            <a:extLst>
              <a:ext uri="{FF2B5EF4-FFF2-40B4-BE49-F238E27FC236}">
                <a16:creationId xmlns:a16="http://schemas.microsoft.com/office/drawing/2014/main" id="{0B59E4C8-5E8A-6D71-C1FE-C7DCC55B8E40}"/>
              </a:ext>
            </a:extLst>
          </p:cNvPr>
          <p:cNvSpPr/>
          <p:nvPr/>
        </p:nvSpPr>
        <p:spPr>
          <a:xfrm>
            <a:off x="316838" y="-209456"/>
            <a:ext cx="4836481" cy="4835617"/>
          </a:xfrm>
          <a:prstGeom prst="ellipse">
            <a:avLst/>
          </a:prstGeom>
          <a:solidFill>
            <a:srgbClr val="FFA6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bg1"/>
                </a:solidFill>
                <a:latin typeface="Open Sans" panose="020B0606030504020204" pitchFamily="34" charset="0"/>
                <a:ea typeface="Open Sans" panose="020B0606030504020204" pitchFamily="34" charset="0"/>
                <a:cs typeface="Open Sans" panose="020B0606030504020204" pitchFamily="34" charset="0"/>
              </a:rPr>
              <a:t>Chronic or complex trauma: multiple and prolonged exposure</a:t>
            </a:r>
          </a:p>
        </p:txBody>
      </p:sp>
      <p:sp>
        <p:nvSpPr>
          <p:cNvPr id="4" name="Slide Number Placeholder 3">
            <a:extLst>
              <a:ext uri="{FF2B5EF4-FFF2-40B4-BE49-F238E27FC236}">
                <a16:creationId xmlns:a16="http://schemas.microsoft.com/office/drawing/2014/main" id="{EB704DD2-EAE5-3443-B3B2-623922A9B70C}"/>
              </a:ext>
            </a:extLst>
          </p:cNvPr>
          <p:cNvSpPr>
            <a:spLocks noGrp="1"/>
          </p:cNvSpPr>
          <p:nvPr>
            <p:ph type="sldNum" sz="quarter" idx="4294967295"/>
          </p:nvPr>
        </p:nvSpPr>
        <p:spPr>
          <a:xfrm>
            <a:off x="8340436" y="6356348"/>
            <a:ext cx="2743200" cy="365100"/>
          </a:xfrm>
          <a:prstGeom prst="rect">
            <a:avLst/>
          </a:prstGeom>
        </p:spPr>
        <p:txBody>
          <a:bodyPr/>
          <a:lstStyle/>
          <a:p>
            <a:fld id="{309B297B-FEB2-B740-B69A-7B2BB9C8D054}" type="slidenum">
              <a:rPr lang="en-US" smtClean="0"/>
              <a:t>6</a:t>
            </a:fld>
            <a:endParaRPr lang="en-US" dirty="0"/>
          </a:p>
        </p:txBody>
      </p:sp>
      <p:sp>
        <p:nvSpPr>
          <p:cNvPr id="2" name="Title 1">
            <a:extLst>
              <a:ext uri="{FF2B5EF4-FFF2-40B4-BE49-F238E27FC236}">
                <a16:creationId xmlns:a16="http://schemas.microsoft.com/office/drawing/2014/main" id="{8B7EA6D2-EDB8-FF5D-4B47-9E6345F9B001}"/>
              </a:ext>
            </a:extLst>
          </p:cNvPr>
          <p:cNvSpPr txBox="1">
            <a:spLocks/>
          </p:cNvSpPr>
          <p:nvPr/>
        </p:nvSpPr>
        <p:spPr>
          <a:xfrm>
            <a:off x="8052230" y="773582"/>
            <a:ext cx="2895646" cy="2905734"/>
          </a:xfrm>
          <a:prstGeom prst="ellipse">
            <a:avLst/>
          </a:prstGeom>
          <a:solidFill>
            <a:srgbClr val="419DC5"/>
          </a:solidFill>
          <a:ln w="174625" cmpd="thinThick">
            <a:noFill/>
          </a:ln>
        </p:spPr>
        <p:txBody>
          <a:bodyPr vert="horz" lIns="91440" tIns="45720" rIns="91440" bIns="45720" rtlCol="0" anchor="ctr">
            <a:norm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pPr algn="ctr"/>
            <a:r>
              <a:rPr lang="en-US" dirty="0">
                <a:solidFill>
                  <a:schemeClr val="bg1"/>
                </a:solidFill>
                <a:latin typeface="Open Sans" panose="020B0606030504020204" pitchFamily="34" charset="0"/>
                <a:ea typeface="Open Sans" panose="020B0606030504020204" pitchFamily="34" charset="0"/>
                <a:cs typeface="Open Sans" panose="020B0606030504020204" pitchFamily="34" charset="0"/>
              </a:rPr>
              <a:t>One off shock trauma</a:t>
            </a:r>
          </a:p>
        </p:txBody>
      </p:sp>
      <p:sp>
        <p:nvSpPr>
          <p:cNvPr id="3" name="Title 1">
            <a:extLst>
              <a:ext uri="{FF2B5EF4-FFF2-40B4-BE49-F238E27FC236}">
                <a16:creationId xmlns:a16="http://schemas.microsoft.com/office/drawing/2014/main" id="{53EAB69D-E9F3-BD56-49E7-AA7D7208D638}"/>
              </a:ext>
            </a:extLst>
          </p:cNvPr>
          <p:cNvSpPr txBox="1">
            <a:spLocks/>
          </p:cNvSpPr>
          <p:nvPr/>
        </p:nvSpPr>
        <p:spPr>
          <a:xfrm>
            <a:off x="2187740" y="3378530"/>
            <a:ext cx="3578587" cy="3406367"/>
          </a:xfrm>
          <a:prstGeom prst="ellipse">
            <a:avLst/>
          </a:prstGeom>
          <a:solidFill>
            <a:srgbClr val="485770"/>
          </a:solidFill>
          <a:ln w="174625" cmpd="thinThick">
            <a:noFill/>
          </a:ln>
        </p:spPr>
        <p:txBody>
          <a:bodyPr vert="horz" lIns="91440" tIns="45720" rIns="91440" bIns="45720" rtlCol="0" anchor="ctr">
            <a:norm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pPr algn="ctr"/>
            <a:r>
              <a:rPr lang="en-US" sz="2800" dirty="0">
                <a:solidFill>
                  <a:schemeClr val="bg1"/>
                </a:solidFill>
                <a:latin typeface="Open Sans" panose="020B0606030504020204" pitchFamily="34" charset="0"/>
                <a:ea typeface="Open Sans" panose="020B0606030504020204" pitchFamily="34" charset="0"/>
                <a:cs typeface="Open Sans" panose="020B0606030504020204" pitchFamily="34" charset="0"/>
              </a:rPr>
              <a:t>Developmental trauma</a:t>
            </a:r>
          </a:p>
        </p:txBody>
      </p:sp>
      <p:sp>
        <p:nvSpPr>
          <p:cNvPr id="5" name="Oval 4">
            <a:extLst>
              <a:ext uri="{FF2B5EF4-FFF2-40B4-BE49-F238E27FC236}">
                <a16:creationId xmlns:a16="http://schemas.microsoft.com/office/drawing/2014/main" id="{5C8B7D2A-62B0-2925-95B8-0A5DF90E3B5F}"/>
              </a:ext>
            </a:extLst>
          </p:cNvPr>
          <p:cNvSpPr/>
          <p:nvPr/>
        </p:nvSpPr>
        <p:spPr>
          <a:xfrm>
            <a:off x="8644988" y="3679316"/>
            <a:ext cx="2418965" cy="2375714"/>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ormAutofit/>
          </a:bodyPr>
          <a:lstStyle/>
          <a:p>
            <a:pPr algn="ctr"/>
            <a:endParaRPr lang="en-US" sz="2400" dirty="0">
              <a:latin typeface="Abadi" panose="020B0604020104020204" pitchFamily="34" charset="0"/>
            </a:endParaRPr>
          </a:p>
          <a:p>
            <a:pPr algn="ctr"/>
            <a:r>
              <a:rPr lang="en-US" sz="2800" dirty="0">
                <a:solidFill>
                  <a:schemeClr val="bg1"/>
                </a:solidFill>
                <a:latin typeface="Open Sans" panose="020B0606030504020204" pitchFamily="34" charset="0"/>
                <a:ea typeface="Open Sans" panose="020B0606030504020204" pitchFamily="34" charset="0"/>
                <a:cs typeface="Open Sans" panose="020B0606030504020204" pitchFamily="34" charset="0"/>
              </a:rPr>
              <a:t>Vicarious</a:t>
            </a:r>
          </a:p>
          <a:p>
            <a:pPr algn="ctr"/>
            <a:r>
              <a:rPr lang="en-US" sz="2800" dirty="0">
                <a:solidFill>
                  <a:schemeClr val="bg1"/>
                </a:solidFill>
                <a:latin typeface="Open Sans" panose="020B0606030504020204" pitchFamily="34" charset="0"/>
                <a:ea typeface="Open Sans" panose="020B0606030504020204" pitchFamily="34" charset="0"/>
                <a:cs typeface="Open Sans" panose="020B0606030504020204" pitchFamily="34" charset="0"/>
              </a:rPr>
              <a:t>trauma</a:t>
            </a:r>
          </a:p>
        </p:txBody>
      </p:sp>
    </p:spTree>
    <p:extLst>
      <p:ext uri="{BB962C8B-B14F-4D97-AF65-F5344CB8AC3E}">
        <p14:creationId xmlns:p14="http://schemas.microsoft.com/office/powerpoint/2010/main" val="34533395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7BF2E5-B192-EE40-A752-DDA4B20A0E28}"/>
              </a:ext>
            </a:extLst>
          </p:cNvPr>
          <p:cNvSpPr>
            <a:spLocks noGrp="1"/>
          </p:cNvSpPr>
          <p:nvPr>
            <p:ph type="title"/>
          </p:nvPr>
        </p:nvSpPr>
        <p:spPr>
          <a:xfrm>
            <a:off x="514929" y="1583735"/>
            <a:ext cx="2752354" cy="2709275"/>
          </a:xfrm>
          <a:prstGeom prst="ellipse">
            <a:avLst/>
          </a:prstGeom>
          <a:solidFill>
            <a:srgbClr val="F7941E"/>
          </a:solidFill>
          <a:ln w="174625" cmpd="thinThick">
            <a:solidFill>
              <a:srgbClr val="262626"/>
            </a:solidFill>
          </a:ln>
        </p:spPr>
        <p:txBody>
          <a:bodyPr vert="horz" lIns="91440" tIns="45720" rIns="91440" bIns="45720" rtlCol="0" anchor="ctr">
            <a:normAutofit/>
          </a:bodyPr>
          <a:lstStyle/>
          <a:p>
            <a:pPr algn="ctr"/>
            <a:r>
              <a:rPr lang="en-US" sz="3200" kern="1200" dirty="0">
                <a:solidFill>
                  <a:srgbClr val="FFFFFF"/>
                </a:solidFill>
                <a:latin typeface="Open Sans" panose="020B0606030504020204" pitchFamily="34" charset="0"/>
                <a:ea typeface="Open Sans" panose="020B0606030504020204" pitchFamily="34" charset="0"/>
                <a:cs typeface="Open Sans" panose="020B0606030504020204" pitchFamily="34" charset="0"/>
              </a:rPr>
              <a:t>Statistics</a:t>
            </a:r>
          </a:p>
        </p:txBody>
      </p:sp>
      <p:sp>
        <p:nvSpPr>
          <p:cNvPr id="11" name="TextBox 10">
            <a:extLst>
              <a:ext uri="{FF2B5EF4-FFF2-40B4-BE49-F238E27FC236}">
                <a16:creationId xmlns:a16="http://schemas.microsoft.com/office/drawing/2014/main" id="{57783F38-D561-4D46-8FBB-71BB550EA5EE}"/>
              </a:ext>
            </a:extLst>
          </p:cNvPr>
          <p:cNvSpPr txBox="1"/>
          <p:nvPr/>
        </p:nvSpPr>
        <p:spPr>
          <a:xfrm>
            <a:off x="2109297" y="4749272"/>
            <a:ext cx="5761488" cy="523220"/>
          </a:xfrm>
          <a:prstGeom prst="rect">
            <a:avLst/>
          </a:prstGeom>
          <a:noFill/>
        </p:spPr>
        <p:txBody>
          <a:bodyPr wrap="square" rtlCol="0">
            <a:spAutoFit/>
          </a:bodyPr>
          <a:lstStyle/>
          <a:p>
            <a:r>
              <a:rPr lang="en-US" sz="2800" dirty="0">
                <a:solidFill>
                  <a:srgbClr val="485770"/>
                </a:solidFill>
                <a:latin typeface="Open Sans" panose="020B0606030504020204" pitchFamily="34" charset="0"/>
                <a:ea typeface="Open Sans" panose="020B0606030504020204" pitchFamily="34" charset="0"/>
                <a:cs typeface="Open Sans" panose="020B0606030504020204" pitchFamily="34" charset="0"/>
              </a:rPr>
              <a:t>14% Experienced 4 or more ACES</a:t>
            </a:r>
          </a:p>
        </p:txBody>
      </p:sp>
      <p:sp>
        <p:nvSpPr>
          <p:cNvPr id="3" name="TextBox 2">
            <a:extLst>
              <a:ext uri="{FF2B5EF4-FFF2-40B4-BE49-F238E27FC236}">
                <a16:creationId xmlns:a16="http://schemas.microsoft.com/office/drawing/2014/main" id="{2059A2A7-717C-9A42-B342-3B5A50485734}"/>
              </a:ext>
            </a:extLst>
          </p:cNvPr>
          <p:cNvSpPr txBox="1"/>
          <p:nvPr/>
        </p:nvSpPr>
        <p:spPr>
          <a:xfrm>
            <a:off x="6750225" y="671570"/>
            <a:ext cx="4706337" cy="523220"/>
          </a:xfrm>
          <a:prstGeom prst="rect">
            <a:avLst/>
          </a:prstGeom>
          <a:noFill/>
        </p:spPr>
        <p:txBody>
          <a:bodyPr wrap="square" rtlCol="0">
            <a:spAutoFit/>
          </a:bodyPr>
          <a:lstStyle/>
          <a:p>
            <a:r>
              <a:rPr lang="en-US" sz="2800" dirty="0">
                <a:solidFill>
                  <a:srgbClr val="485770"/>
                </a:solidFill>
                <a:latin typeface="Open Sans" panose="020B0606030504020204" pitchFamily="34" charset="0"/>
                <a:ea typeface="Open Sans" panose="020B0606030504020204" pitchFamily="34" charset="0"/>
                <a:cs typeface="Open Sans" panose="020B0606030504020204" pitchFamily="34" charset="0"/>
              </a:rPr>
              <a:t>47 % experienced one ACE</a:t>
            </a:r>
          </a:p>
        </p:txBody>
      </p:sp>
      <p:sp>
        <p:nvSpPr>
          <p:cNvPr id="9" name="Rectangle 8">
            <a:extLst>
              <a:ext uri="{FF2B5EF4-FFF2-40B4-BE49-F238E27FC236}">
                <a16:creationId xmlns:a16="http://schemas.microsoft.com/office/drawing/2014/main" id="{906A56F2-0FD3-8747-8EC4-C888E9533C6A}"/>
              </a:ext>
            </a:extLst>
          </p:cNvPr>
          <p:cNvSpPr/>
          <p:nvPr/>
        </p:nvSpPr>
        <p:spPr>
          <a:xfrm>
            <a:off x="0" y="6108192"/>
            <a:ext cx="12192000" cy="749808"/>
          </a:xfrm>
          <a:prstGeom prst="rect">
            <a:avLst/>
          </a:prstGeom>
          <a:solidFill>
            <a:srgbClr val="F794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TextBox 17">
            <a:extLst>
              <a:ext uri="{FF2B5EF4-FFF2-40B4-BE49-F238E27FC236}">
                <a16:creationId xmlns:a16="http://schemas.microsoft.com/office/drawing/2014/main" id="{0289B056-103E-3846-BFCC-D3ACF6BC6CF2}"/>
              </a:ext>
            </a:extLst>
          </p:cNvPr>
          <p:cNvSpPr txBox="1"/>
          <p:nvPr/>
        </p:nvSpPr>
        <p:spPr>
          <a:xfrm>
            <a:off x="-1" y="6283867"/>
            <a:ext cx="2731009" cy="307777"/>
          </a:xfrm>
          <a:prstGeom prst="rect">
            <a:avLst/>
          </a:prstGeom>
          <a:noFill/>
        </p:spPr>
        <p:txBody>
          <a:bodyPr wrap="square" rtlCol="0">
            <a:spAutoFit/>
          </a:bodyPr>
          <a:lstStyle/>
          <a:p>
            <a:r>
              <a:rPr lang="en-US" dirty="0">
                <a:solidFill>
                  <a:schemeClr val="bg1"/>
                </a:solidFill>
                <a:latin typeface="Open Sans" panose="020B0606030504020204" pitchFamily="34" charset="0"/>
                <a:ea typeface="Open Sans" panose="020B0606030504020204" pitchFamily="34" charset="0"/>
                <a:cs typeface="Open Sans" panose="020B0606030504020204" pitchFamily="34" charset="0"/>
              </a:rPr>
              <a:t>ACES study Wales 2015 </a:t>
            </a:r>
          </a:p>
        </p:txBody>
      </p:sp>
      <p:sp>
        <p:nvSpPr>
          <p:cNvPr id="19" name="TextBox 18">
            <a:extLst>
              <a:ext uri="{FF2B5EF4-FFF2-40B4-BE49-F238E27FC236}">
                <a16:creationId xmlns:a16="http://schemas.microsoft.com/office/drawing/2014/main" id="{08396B79-5164-C346-B5F0-320CECD761E5}"/>
              </a:ext>
            </a:extLst>
          </p:cNvPr>
          <p:cNvSpPr txBox="1"/>
          <p:nvPr/>
        </p:nvSpPr>
        <p:spPr>
          <a:xfrm>
            <a:off x="4198231" y="6255735"/>
            <a:ext cx="5494409" cy="307777"/>
          </a:xfrm>
          <a:prstGeom prst="rect">
            <a:avLst/>
          </a:prstGeom>
          <a:noFill/>
        </p:spPr>
        <p:txBody>
          <a:bodyPr wrap="square" rtlCol="0">
            <a:spAutoFit/>
          </a:bodyPr>
          <a:lstStyle/>
          <a:p>
            <a:r>
              <a:rPr lang="en-US" dirty="0">
                <a:solidFill>
                  <a:schemeClr val="bg1"/>
                </a:solidFill>
                <a:latin typeface="Open Sans" panose="020B0606030504020204" pitchFamily="34" charset="0"/>
                <a:ea typeface="Open Sans" panose="020B0606030504020204" pitchFamily="34" charset="0"/>
                <a:cs typeface="Open Sans" panose="020B0606030504020204" pitchFamily="34" charset="0"/>
              </a:rPr>
              <a:t>ACES, Chronic disease and health service use in Wales</a:t>
            </a:r>
            <a:endParaRPr lang="en-US" dirty="0">
              <a:latin typeface="Open Sans" panose="020B0606030504020204" pitchFamily="34" charset="0"/>
              <a:ea typeface="Open Sans" panose="020B0606030504020204" pitchFamily="34" charset="0"/>
              <a:cs typeface="Open Sans" panose="020B0606030504020204" pitchFamily="34" charset="0"/>
            </a:endParaRPr>
          </a:p>
        </p:txBody>
      </p:sp>
      <p:graphicFrame>
        <p:nvGraphicFramePr>
          <p:cNvPr id="4" name="Chart 3">
            <a:extLst>
              <a:ext uri="{FF2B5EF4-FFF2-40B4-BE49-F238E27FC236}">
                <a16:creationId xmlns:a16="http://schemas.microsoft.com/office/drawing/2014/main" id="{9FBD4E43-DB59-2F41-B9D5-6F13357D25CA}"/>
              </a:ext>
            </a:extLst>
          </p:cNvPr>
          <p:cNvGraphicFramePr/>
          <p:nvPr>
            <p:extLst>
              <p:ext uri="{D42A27DB-BD31-4B8C-83A1-F6EECF244321}">
                <p14:modId xmlns:p14="http://schemas.microsoft.com/office/powerpoint/2010/main" val="455756374"/>
              </p:ext>
            </p:extLst>
          </p:nvPr>
        </p:nvGraphicFramePr>
        <p:xfrm>
          <a:off x="3790628" y="818628"/>
          <a:ext cx="5510028" cy="4426935"/>
        </p:xfrm>
        <a:graphic>
          <a:graphicData uri="http://schemas.openxmlformats.org/drawingml/2006/chart">
            <c:chart xmlns:c="http://schemas.openxmlformats.org/drawingml/2006/chart" xmlns:r="http://schemas.openxmlformats.org/officeDocument/2006/relationships" r:id="rId3"/>
          </a:graphicData>
        </a:graphic>
      </p:graphicFrame>
      <p:pic>
        <p:nvPicPr>
          <p:cNvPr id="6" name="Graphic 5" descr="Group">
            <a:extLst>
              <a:ext uri="{FF2B5EF4-FFF2-40B4-BE49-F238E27FC236}">
                <a16:creationId xmlns:a16="http://schemas.microsoft.com/office/drawing/2014/main" id="{22A522CA-5432-704D-802D-74614340AA4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452063" y="1195126"/>
            <a:ext cx="914400" cy="914400"/>
          </a:xfrm>
          <a:prstGeom prst="rect">
            <a:avLst/>
          </a:prstGeom>
        </p:spPr>
      </p:pic>
      <p:pic>
        <p:nvPicPr>
          <p:cNvPr id="13" name="Graphic 12" descr="Group">
            <a:extLst>
              <a:ext uri="{FF2B5EF4-FFF2-40B4-BE49-F238E27FC236}">
                <a16:creationId xmlns:a16="http://schemas.microsoft.com/office/drawing/2014/main" id="{51B60872-4ADB-4842-A69A-B100AB8C493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235440" y="1194790"/>
            <a:ext cx="914400" cy="914400"/>
          </a:xfrm>
          <a:prstGeom prst="rect">
            <a:avLst/>
          </a:prstGeom>
        </p:spPr>
      </p:pic>
      <p:pic>
        <p:nvPicPr>
          <p:cNvPr id="14" name="Graphic 13" descr="Group">
            <a:extLst>
              <a:ext uri="{FF2B5EF4-FFF2-40B4-BE49-F238E27FC236}">
                <a16:creationId xmlns:a16="http://schemas.microsoft.com/office/drawing/2014/main" id="{796ECF56-EB12-9743-B5B0-B3B383DAEE8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018817" y="1191600"/>
            <a:ext cx="914400" cy="914400"/>
          </a:xfrm>
          <a:prstGeom prst="rect">
            <a:avLst/>
          </a:prstGeom>
        </p:spPr>
      </p:pic>
      <p:pic>
        <p:nvPicPr>
          <p:cNvPr id="15" name="Graphic 14" descr="Group">
            <a:extLst>
              <a:ext uri="{FF2B5EF4-FFF2-40B4-BE49-F238E27FC236}">
                <a16:creationId xmlns:a16="http://schemas.microsoft.com/office/drawing/2014/main" id="{615444CA-5FE0-DB47-83C4-5FD873878B5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731178" y="5108402"/>
            <a:ext cx="914400" cy="914400"/>
          </a:xfrm>
          <a:prstGeom prst="rect">
            <a:avLst/>
          </a:prstGeom>
        </p:spPr>
      </p:pic>
    </p:spTree>
    <p:extLst>
      <p:ext uri="{BB962C8B-B14F-4D97-AF65-F5344CB8AC3E}">
        <p14:creationId xmlns:p14="http://schemas.microsoft.com/office/powerpoint/2010/main" val="153917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9BBFE754-7BA5-2B84-F64C-677AA15E3C04}"/>
              </a:ext>
            </a:extLst>
          </p:cNvPr>
          <p:cNvSpPr txBox="1">
            <a:spLocks/>
          </p:cNvSpPr>
          <p:nvPr/>
        </p:nvSpPr>
        <p:spPr>
          <a:xfrm>
            <a:off x="8497139" y="3026103"/>
            <a:ext cx="2822992" cy="2978698"/>
          </a:xfrm>
          <a:prstGeom prst="ellipse">
            <a:avLst/>
          </a:prstGeom>
          <a:solidFill>
            <a:srgbClr val="485770"/>
          </a:solidFill>
          <a:ln w="174625" cmpd="thinThick">
            <a:noFill/>
          </a:ln>
        </p:spPr>
        <p:txBody>
          <a:bodyPr vert="horz" lIns="91440" tIns="45720" rIns="91440" bIns="45720" rtlCol="0" anchor="ctr">
            <a:norm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pPr algn="ctr"/>
            <a:endParaRPr lang="en-US" sz="2600" dirty="0">
              <a:solidFill>
                <a:schemeClr val="bg1"/>
              </a:solidFill>
            </a:endParaRPr>
          </a:p>
        </p:txBody>
      </p:sp>
      <p:sp>
        <p:nvSpPr>
          <p:cNvPr id="9" name="Title 1">
            <a:extLst>
              <a:ext uri="{FF2B5EF4-FFF2-40B4-BE49-F238E27FC236}">
                <a16:creationId xmlns:a16="http://schemas.microsoft.com/office/drawing/2014/main" id="{4CFCE525-DDF1-6D44-8956-1D129D31BB50}"/>
              </a:ext>
            </a:extLst>
          </p:cNvPr>
          <p:cNvSpPr>
            <a:spLocks noGrp="1"/>
          </p:cNvSpPr>
          <p:nvPr>
            <p:ph type="title"/>
          </p:nvPr>
        </p:nvSpPr>
        <p:spPr>
          <a:xfrm>
            <a:off x="184715" y="432834"/>
            <a:ext cx="7633551" cy="1681973"/>
          </a:xfrm>
        </p:spPr>
        <p:txBody>
          <a:bodyPr>
            <a:normAutofit fontScale="90000"/>
          </a:bodyPr>
          <a:lstStyle/>
          <a:p>
            <a:r>
              <a:rPr lang="en-GB" dirty="0">
                <a:solidFill>
                  <a:srgbClr val="485770"/>
                </a:solidFill>
                <a:effectLst/>
                <a:latin typeface="Open Sans" panose="020B0606030504020204" pitchFamily="34" charset="0"/>
                <a:ea typeface="Open Sans" panose="020B0606030504020204" pitchFamily="34" charset="0"/>
                <a:cs typeface="Open Sans" panose="020B0606030504020204" pitchFamily="34" charset="0"/>
              </a:rPr>
              <a:t>Are our services trauma reducing or trauma inducing?</a:t>
            </a:r>
          </a:p>
        </p:txBody>
      </p:sp>
      <p:sp>
        <p:nvSpPr>
          <p:cNvPr id="6" name="Oval 5">
            <a:extLst>
              <a:ext uri="{FF2B5EF4-FFF2-40B4-BE49-F238E27FC236}">
                <a16:creationId xmlns:a16="http://schemas.microsoft.com/office/drawing/2014/main" id="{D774D3F8-F83C-49D5-7CE1-0CDA1A81B63C}"/>
              </a:ext>
            </a:extLst>
          </p:cNvPr>
          <p:cNvSpPr/>
          <p:nvPr/>
        </p:nvSpPr>
        <p:spPr>
          <a:xfrm>
            <a:off x="6914823" y="-1788527"/>
            <a:ext cx="4002131" cy="3820207"/>
          </a:xfrm>
          <a:prstGeom prst="ellipse">
            <a:avLst/>
          </a:prstGeom>
          <a:solidFill>
            <a:srgbClr val="009F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Oval 6">
            <a:extLst>
              <a:ext uri="{FF2B5EF4-FFF2-40B4-BE49-F238E27FC236}">
                <a16:creationId xmlns:a16="http://schemas.microsoft.com/office/drawing/2014/main" id="{E6B3CBEB-6923-7FA4-92B5-F44F1DE4CB53}"/>
              </a:ext>
            </a:extLst>
          </p:cNvPr>
          <p:cNvSpPr/>
          <p:nvPr/>
        </p:nvSpPr>
        <p:spPr>
          <a:xfrm>
            <a:off x="-3380143" y="4021840"/>
            <a:ext cx="5938641" cy="5672319"/>
          </a:xfrm>
          <a:prstGeom prst="ellipse">
            <a:avLst/>
          </a:prstGeom>
          <a:solidFill>
            <a:srgbClr val="FFA6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indent="-228600">
              <a:spcAft>
                <a:spcPts val="600"/>
              </a:spcAft>
              <a:buFont typeface="Arial" panose="020B0604020202020204" pitchFamily="34" charset="0"/>
              <a:buChar char="•"/>
            </a:pPr>
            <a:endParaRPr lang="en-US" sz="2800" dirty="0"/>
          </a:p>
        </p:txBody>
      </p:sp>
      <p:pic>
        <p:nvPicPr>
          <p:cNvPr id="4" name="Picture 3" descr="A black background with white text&#10;&#10;Description automatically generated">
            <a:extLst>
              <a:ext uri="{FF2B5EF4-FFF2-40B4-BE49-F238E27FC236}">
                <a16:creationId xmlns:a16="http://schemas.microsoft.com/office/drawing/2014/main" id="{1C2771D2-CD18-0715-D3A6-D022D47CBD14}"/>
              </a:ext>
            </a:extLst>
          </p:cNvPr>
          <p:cNvPicPr>
            <a:picLocks noChangeAspect="1"/>
          </p:cNvPicPr>
          <p:nvPr/>
        </p:nvPicPr>
        <p:blipFill>
          <a:blip r:embed="rId3">
            <a:alphaModFix amt="70000"/>
            <a:duotone>
              <a:schemeClr val="accent5">
                <a:shade val="45000"/>
                <a:satMod val="135000"/>
              </a:schemeClr>
              <a:prstClr val="white"/>
            </a:duotone>
          </a:blip>
          <a:stretch>
            <a:fillRect/>
          </a:stretch>
        </p:blipFill>
        <p:spPr>
          <a:xfrm>
            <a:off x="3506838" y="2031680"/>
            <a:ext cx="4311428" cy="4419600"/>
          </a:xfrm>
          <a:prstGeom prst="rect">
            <a:avLst/>
          </a:prstGeom>
        </p:spPr>
      </p:pic>
    </p:spTree>
    <p:extLst>
      <p:ext uri="{BB962C8B-B14F-4D97-AF65-F5344CB8AC3E}">
        <p14:creationId xmlns:p14="http://schemas.microsoft.com/office/powerpoint/2010/main" val="778368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152" name="Google Shape;152;p6"/>
          <p:cNvSpPr/>
          <p:nvPr/>
        </p:nvSpPr>
        <p:spPr>
          <a:xfrm>
            <a:off x="-1629595" y="3648545"/>
            <a:ext cx="4902300" cy="4901100"/>
          </a:xfrm>
          <a:prstGeom prst="ellipse">
            <a:avLst/>
          </a:prstGeom>
          <a:solidFill>
            <a:srgbClr val="FFA630"/>
          </a:solidFill>
          <a:ln>
            <a:noFill/>
          </a:ln>
        </p:spPr>
        <p:txBody>
          <a:bodyPr spcFirstLastPara="1" wrap="square" lIns="91425" tIns="45700" rIns="91425" bIns="45700" anchor="t" anchorCtr="0">
            <a:norm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dirty="0">
              <a:solidFill>
                <a:schemeClr val="lt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400"/>
              <a:buFont typeface="Arial"/>
              <a:buNone/>
            </a:pPr>
            <a:endParaRPr sz="2400" b="0" i="0" u="none" strike="noStrike" cap="none" dirty="0">
              <a:solidFill>
                <a:schemeClr val="lt1"/>
              </a:solidFill>
              <a:latin typeface="Arial"/>
              <a:ea typeface="Arial"/>
              <a:cs typeface="Arial"/>
              <a:sym typeface="Arial"/>
            </a:endParaRPr>
          </a:p>
        </p:txBody>
      </p:sp>
      <p:pic>
        <p:nvPicPr>
          <p:cNvPr id="153" name="Google Shape;153;p6"/>
          <p:cNvPicPr preferRelativeResize="0"/>
          <p:nvPr/>
        </p:nvPicPr>
        <p:blipFill rotWithShape="1">
          <a:blip r:embed="rId3">
            <a:alphaModFix amt="70000"/>
            <a:duotone>
              <a:schemeClr val="accent5">
                <a:shade val="45000"/>
                <a:satMod val="135000"/>
              </a:schemeClr>
              <a:prstClr val="white"/>
            </a:duotone>
          </a:blip>
          <a:srcRect/>
          <a:stretch/>
        </p:blipFill>
        <p:spPr>
          <a:xfrm>
            <a:off x="6494526" y="306825"/>
            <a:ext cx="4198275" cy="5797249"/>
          </a:xfrm>
          <a:prstGeom prst="rect">
            <a:avLst/>
          </a:prstGeom>
          <a:noFill/>
          <a:ln>
            <a:noFill/>
          </a:ln>
        </p:spPr>
      </p:pic>
      <p:sp>
        <p:nvSpPr>
          <p:cNvPr id="154" name="Google Shape;154;p6"/>
          <p:cNvSpPr txBox="1">
            <a:spLocks noGrp="1"/>
          </p:cNvSpPr>
          <p:nvPr>
            <p:ph type="sldNum" idx="4294967295"/>
          </p:nvPr>
        </p:nvSpPr>
        <p:spPr>
          <a:xfrm>
            <a:off x="9140225" y="6356363"/>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9</a:t>
            </a:fld>
            <a:endParaRPr dirty="0"/>
          </a:p>
        </p:txBody>
      </p:sp>
      <p:sp>
        <p:nvSpPr>
          <p:cNvPr id="155" name="Google Shape;155;p6"/>
          <p:cNvSpPr/>
          <p:nvPr/>
        </p:nvSpPr>
        <p:spPr>
          <a:xfrm>
            <a:off x="2921410" y="986717"/>
            <a:ext cx="3354300" cy="3355800"/>
          </a:xfrm>
          <a:prstGeom prst="ellipse">
            <a:avLst/>
          </a:prstGeom>
          <a:solidFill>
            <a:srgbClr val="419DC5"/>
          </a:solidFill>
          <a:ln>
            <a:noFill/>
          </a:ln>
        </p:spPr>
        <p:txBody>
          <a:bodyPr spcFirstLastPara="1" wrap="square" lIns="91425" tIns="45700" rIns="91425" bIns="45700" anchor="ctr" anchorCtr="0">
            <a:normAutofit/>
          </a:bodyPr>
          <a:lstStyle/>
          <a:p>
            <a:pPr marL="0" marR="0" lvl="0" indent="0" algn="ctr" rtl="0">
              <a:lnSpc>
                <a:spcPct val="90000"/>
              </a:lnSpc>
              <a:spcBef>
                <a:spcPts val="0"/>
              </a:spcBef>
              <a:spcAft>
                <a:spcPts val="0"/>
              </a:spcAft>
              <a:buClr>
                <a:srgbClr val="FFFFFF"/>
              </a:buClr>
              <a:buSzPts val="2800"/>
              <a:buFont typeface="Arial"/>
              <a:buNone/>
            </a:pPr>
            <a:r>
              <a:rPr lang="en-US" sz="3100" dirty="0">
                <a:solidFill>
                  <a:srgbClr val="FFFFFF"/>
                </a:solidFill>
                <a:latin typeface="Open Sans"/>
                <a:ea typeface="Open Sans"/>
                <a:cs typeface="Open Sans"/>
                <a:sym typeface="Open Sans"/>
              </a:rPr>
              <a:t>The body remembers</a:t>
            </a:r>
            <a:endParaRPr sz="3100" i="0" u="none" strike="noStrike" cap="none" dirty="0">
              <a:solidFill>
                <a:schemeClr val="lt1"/>
              </a:solidFill>
              <a:latin typeface="Open Sans"/>
              <a:ea typeface="Open Sans"/>
              <a:cs typeface="Open Sans"/>
              <a:sym typeface="Open Sans"/>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a:extLst>
              <a:ext uri="{FF2B5EF4-FFF2-40B4-BE49-F238E27FC236}">
                <a16:creationId xmlns:a16="http://schemas.microsoft.com/office/drawing/2014/main" id="{8156B8E1-21C5-ED44-B4A4-EDA17E94301D}"/>
              </a:ext>
            </a:extLst>
          </p:cNvPr>
          <p:cNvGrpSpPr/>
          <p:nvPr/>
        </p:nvGrpSpPr>
        <p:grpSpPr>
          <a:xfrm>
            <a:off x="6327648" y="242316"/>
            <a:ext cx="5535168" cy="6185780"/>
            <a:chOff x="0" y="0"/>
            <a:chExt cx="12899604" cy="13312295"/>
          </a:xfrm>
        </p:grpSpPr>
        <p:pic>
          <p:nvPicPr>
            <p:cNvPr id="6" name="Picture 6">
              <a:extLst>
                <a:ext uri="{FF2B5EF4-FFF2-40B4-BE49-F238E27FC236}">
                  <a16:creationId xmlns:a16="http://schemas.microsoft.com/office/drawing/2014/main" id="{B17E97DF-25BD-F749-B24D-BB1DB7A14855}"/>
                </a:ext>
              </a:extLst>
            </p:cNvPr>
            <p:cNvPicPr>
              <a:picLocks noChangeAspect="1"/>
            </p:cNvPicPr>
            <p:nvPr/>
          </p:nvPicPr>
          <p:blipFill>
            <a:blip r:embed="rId3">
              <a:grayscl/>
            </a:blip>
            <a:srcRect l="18688" r="18688"/>
            <a:stretch>
              <a:fillRect/>
            </a:stretch>
          </p:blipFill>
          <p:spPr>
            <a:xfrm>
              <a:off x="0" y="0"/>
              <a:ext cx="6386302" cy="6794500"/>
            </a:xfrm>
            <a:prstGeom prst="rect">
              <a:avLst/>
            </a:prstGeom>
          </p:spPr>
        </p:pic>
        <p:pic>
          <p:nvPicPr>
            <p:cNvPr id="7" name="Picture 7">
              <a:extLst>
                <a:ext uri="{FF2B5EF4-FFF2-40B4-BE49-F238E27FC236}">
                  <a16:creationId xmlns:a16="http://schemas.microsoft.com/office/drawing/2014/main" id="{610E5A90-1AA9-0A49-937F-A6D090179D5D}"/>
                </a:ext>
              </a:extLst>
            </p:cNvPr>
            <p:cNvPicPr>
              <a:picLocks noChangeAspect="1"/>
            </p:cNvPicPr>
            <p:nvPr/>
          </p:nvPicPr>
          <p:blipFill>
            <a:blip r:embed="rId4">
              <a:grayscl/>
            </a:blip>
            <a:srcRect t="9704" b="9704"/>
            <a:stretch>
              <a:fillRect/>
            </a:stretch>
          </p:blipFill>
          <p:spPr>
            <a:xfrm>
              <a:off x="6513302" y="0"/>
              <a:ext cx="6386302" cy="6794500"/>
            </a:xfrm>
            <a:prstGeom prst="rect">
              <a:avLst/>
            </a:prstGeom>
          </p:spPr>
        </p:pic>
        <p:pic>
          <p:nvPicPr>
            <p:cNvPr id="8" name="Picture 8">
              <a:extLst>
                <a:ext uri="{FF2B5EF4-FFF2-40B4-BE49-F238E27FC236}">
                  <a16:creationId xmlns:a16="http://schemas.microsoft.com/office/drawing/2014/main" id="{ED870B27-313B-BF4A-B7F9-782EE3DFEFFA}"/>
                </a:ext>
              </a:extLst>
            </p:cNvPr>
            <p:cNvPicPr>
              <a:picLocks noChangeAspect="1"/>
            </p:cNvPicPr>
            <p:nvPr/>
          </p:nvPicPr>
          <p:blipFill>
            <a:blip r:embed="rId5">
              <a:grayscl/>
            </a:blip>
            <a:srcRect l="2909" r="2909"/>
            <a:stretch>
              <a:fillRect/>
            </a:stretch>
          </p:blipFill>
          <p:spPr>
            <a:xfrm>
              <a:off x="0" y="6921499"/>
              <a:ext cx="6386301" cy="6390796"/>
            </a:xfrm>
            <a:prstGeom prst="rect">
              <a:avLst/>
            </a:prstGeom>
          </p:spPr>
        </p:pic>
      </p:grpSp>
      <p:sp>
        <p:nvSpPr>
          <p:cNvPr id="10" name="TextBox 9">
            <a:extLst>
              <a:ext uri="{FF2B5EF4-FFF2-40B4-BE49-F238E27FC236}">
                <a16:creationId xmlns:a16="http://schemas.microsoft.com/office/drawing/2014/main" id="{1EB4784F-775D-C049-9973-009E8F03F887}"/>
              </a:ext>
            </a:extLst>
          </p:cNvPr>
          <p:cNvSpPr txBox="1"/>
          <p:nvPr/>
        </p:nvSpPr>
        <p:spPr>
          <a:xfrm>
            <a:off x="7697816" y="5205984"/>
            <a:ext cx="1374832" cy="1200329"/>
          </a:xfrm>
          <a:prstGeom prst="rect">
            <a:avLst/>
          </a:prstGeom>
          <a:solidFill>
            <a:schemeClr val="bg1"/>
          </a:solidFill>
        </p:spPr>
        <p:txBody>
          <a:bodyPr wrap="square" rtlCol="0">
            <a:spAutoFit/>
          </a:bodyPr>
          <a:lstStyle/>
          <a:p>
            <a:r>
              <a:rPr lang="en-US" sz="2400" dirty="0">
                <a:latin typeface="Open Sans" panose="020B0606030504020204" pitchFamily="34" charset="0"/>
                <a:ea typeface="Open Sans" panose="020B0606030504020204" pitchFamily="34" charset="0"/>
                <a:cs typeface="Open Sans" panose="020B0606030504020204" pitchFamily="34" charset="0"/>
              </a:rPr>
              <a:t>The Sensory systems</a:t>
            </a:r>
          </a:p>
        </p:txBody>
      </p:sp>
      <p:sp>
        <p:nvSpPr>
          <p:cNvPr id="11" name="TextBox 10">
            <a:extLst>
              <a:ext uri="{FF2B5EF4-FFF2-40B4-BE49-F238E27FC236}">
                <a16:creationId xmlns:a16="http://schemas.microsoft.com/office/drawing/2014/main" id="{EF2CFDF4-D979-FF4D-814B-2C25D3F133ED}"/>
              </a:ext>
            </a:extLst>
          </p:cNvPr>
          <p:cNvSpPr txBox="1"/>
          <p:nvPr/>
        </p:nvSpPr>
        <p:spPr>
          <a:xfrm>
            <a:off x="7595616" y="2014499"/>
            <a:ext cx="1526864" cy="1200329"/>
          </a:xfrm>
          <a:prstGeom prst="rect">
            <a:avLst/>
          </a:prstGeom>
          <a:solidFill>
            <a:schemeClr val="bg1"/>
          </a:solidFill>
        </p:spPr>
        <p:txBody>
          <a:bodyPr wrap="square" rtlCol="0">
            <a:spAutoFit/>
          </a:bodyPr>
          <a:lstStyle/>
          <a:p>
            <a:r>
              <a:rPr lang="en-US" sz="2400" dirty="0">
                <a:latin typeface="Open Sans" panose="020B0606030504020204" pitchFamily="34" charset="0"/>
                <a:ea typeface="Open Sans" panose="020B0606030504020204" pitchFamily="34" charset="0"/>
                <a:cs typeface="Open Sans" panose="020B0606030504020204" pitchFamily="34" charset="0"/>
              </a:rPr>
              <a:t>The nervous system</a:t>
            </a:r>
          </a:p>
        </p:txBody>
      </p:sp>
      <p:sp>
        <p:nvSpPr>
          <p:cNvPr id="12" name="TextBox 11">
            <a:extLst>
              <a:ext uri="{FF2B5EF4-FFF2-40B4-BE49-F238E27FC236}">
                <a16:creationId xmlns:a16="http://schemas.microsoft.com/office/drawing/2014/main" id="{CE49A291-4C7D-9742-8F5E-FA7CB5634A85}"/>
              </a:ext>
            </a:extLst>
          </p:cNvPr>
          <p:cNvSpPr txBox="1"/>
          <p:nvPr/>
        </p:nvSpPr>
        <p:spPr>
          <a:xfrm>
            <a:off x="10335952" y="2014499"/>
            <a:ext cx="1526864" cy="1200329"/>
          </a:xfrm>
          <a:prstGeom prst="rect">
            <a:avLst/>
          </a:prstGeom>
          <a:solidFill>
            <a:schemeClr val="bg1"/>
          </a:solidFill>
        </p:spPr>
        <p:txBody>
          <a:bodyPr wrap="square" rtlCol="0">
            <a:spAutoFit/>
          </a:bodyPr>
          <a:lstStyle/>
          <a:p>
            <a:r>
              <a:rPr lang="en-US" sz="2400" dirty="0">
                <a:latin typeface="Open Sans" panose="020B0606030504020204" pitchFamily="34" charset="0"/>
                <a:ea typeface="Open Sans" panose="020B0606030504020204" pitchFamily="34" charset="0"/>
                <a:cs typeface="Open Sans" panose="020B0606030504020204" pitchFamily="34" charset="0"/>
              </a:rPr>
              <a:t>The immune system</a:t>
            </a:r>
          </a:p>
        </p:txBody>
      </p:sp>
      <p:pic>
        <p:nvPicPr>
          <p:cNvPr id="14" name="Picture 13">
            <a:extLst>
              <a:ext uri="{FF2B5EF4-FFF2-40B4-BE49-F238E27FC236}">
                <a16:creationId xmlns:a16="http://schemas.microsoft.com/office/drawing/2014/main" id="{77DBE4F5-2314-D74D-822B-A5D6D8A57B3F}"/>
              </a:ext>
            </a:extLst>
          </p:cNvPr>
          <p:cNvPicPr>
            <a:picLocks noChangeAspect="1"/>
          </p:cNvPicPr>
          <p:nvPr/>
        </p:nvPicPr>
        <p:blipFill>
          <a:blip r:embed="rId6">
            <a:duotone>
              <a:prstClr val="black"/>
              <a:schemeClr val="bg2">
                <a:lumMod val="75000"/>
                <a:tint val="45000"/>
                <a:satMod val="400000"/>
              </a:schemeClr>
            </a:duotone>
            <a:extLst>
              <a:ext uri="{BEBA8EAE-BF5A-486C-A8C5-ECC9F3942E4B}">
                <a14:imgProps xmlns:a14="http://schemas.microsoft.com/office/drawing/2010/main">
                  <a14:imgLayer r:embed="rId7">
                    <a14:imgEffect>
                      <a14:artisticCement/>
                    </a14:imgEffect>
                  </a14:imgLayer>
                </a14:imgProps>
              </a:ext>
              <a:ext uri="{837473B0-CC2E-450A-ABE3-18F120FF3D39}">
                <a1611:picAttrSrcUrl xmlns:a1611="http://schemas.microsoft.com/office/drawing/2016/11/main" r:id="rId8"/>
              </a:ext>
            </a:extLst>
          </a:blip>
          <a:stretch>
            <a:fillRect/>
          </a:stretch>
        </p:blipFill>
        <p:spPr>
          <a:xfrm>
            <a:off x="9122480" y="3458506"/>
            <a:ext cx="2793352" cy="2969590"/>
          </a:xfrm>
          <a:prstGeom prst="rect">
            <a:avLst/>
          </a:prstGeom>
        </p:spPr>
      </p:pic>
      <p:sp>
        <p:nvSpPr>
          <p:cNvPr id="18" name="TextBox 17">
            <a:extLst>
              <a:ext uri="{FF2B5EF4-FFF2-40B4-BE49-F238E27FC236}">
                <a16:creationId xmlns:a16="http://schemas.microsoft.com/office/drawing/2014/main" id="{5DD44B69-A277-FD4F-B908-116BFD46C4B4}"/>
              </a:ext>
            </a:extLst>
          </p:cNvPr>
          <p:cNvSpPr txBox="1"/>
          <p:nvPr/>
        </p:nvSpPr>
        <p:spPr>
          <a:xfrm>
            <a:off x="10519156" y="5227767"/>
            <a:ext cx="1675068" cy="1200329"/>
          </a:xfrm>
          <a:prstGeom prst="rect">
            <a:avLst/>
          </a:prstGeom>
          <a:solidFill>
            <a:schemeClr val="bg1"/>
          </a:solidFill>
        </p:spPr>
        <p:txBody>
          <a:bodyPr wrap="square" rtlCol="0">
            <a:spAutoFit/>
          </a:bodyPr>
          <a:lstStyle/>
          <a:p>
            <a:r>
              <a:rPr lang="en-US" sz="2400" dirty="0">
                <a:latin typeface="Open Sans" panose="020B0606030504020204" pitchFamily="34" charset="0"/>
                <a:ea typeface="Open Sans" panose="020B0606030504020204" pitchFamily="34" charset="0"/>
                <a:cs typeface="Open Sans" panose="020B0606030504020204" pitchFamily="34" charset="0"/>
              </a:rPr>
              <a:t>The endocrine system</a:t>
            </a:r>
          </a:p>
        </p:txBody>
      </p:sp>
      <p:sp>
        <p:nvSpPr>
          <p:cNvPr id="2" name="Oval 1">
            <a:extLst>
              <a:ext uri="{FF2B5EF4-FFF2-40B4-BE49-F238E27FC236}">
                <a16:creationId xmlns:a16="http://schemas.microsoft.com/office/drawing/2014/main" id="{6ED83F35-81DD-947E-D3BE-B08A13260E16}"/>
              </a:ext>
            </a:extLst>
          </p:cNvPr>
          <p:cNvSpPr/>
          <p:nvPr/>
        </p:nvSpPr>
        <p:spPr>
          <a:xfrm>
            <a:off x="2659053" y="3399495"/>
            <a:ext cx="3015922" cy="2973980"/>
          </a:xfrm>
          <a:prstGeom prst="ellipse">
            <a:avLst/>
          </a:prstGeom>
          <a:solidFill>
            <a:srgbClr val="FFA63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ormAutofit/>
          </a:bodyPr>
          <a:lstStyle/>
          <a:p>
            <a:pPr algn="ctr"/>
            <a:endParaRPr lang="en-US" sz="2400" dirty="0">
              <a:latin typeface="Abadi" panose="020B0604020104020204" pitchFamily="34" charset="0"/>
            </a:endParaRPr>
          </a:p>
          <a:p>
            <a:pPr algn="ctr"/>
            <a:r>
              <a:rPr lang="en-US" sz="2800" dirty="0">
                <a:solidFill>
                  <a:schemeClr val="bg1"/>
                </a:solidFill>
                <a:latin typeface="Open Sans" panose="020B0606030504020204" pitchFamily="34" charset="0"/>
                <a:ea typeface="Open Sans" panose="020B0606030504020204" pitchFamily="34" charset="0"/>
                <a:cs typeface="Open Sans" panose="020B0606030504020204" pitchFamily="34" charset="0"/>
              </a:rPr>
              <a:t>Toxic stress also affects our DNA</a:t>
            </a:r>
          </a:p>
          <a:p>
            <a:pPr algn="ctr"/>
            <a:endParaRPr lang="en-US" sz="2400" dirty="0">
              <a:latin typeface="Abadi" panose="020B0604020104020204" pitchFamily="34" charset="0"/>
            </a:endParaRPr>
          </a:p>
        </p:txBody>
      </p:sp>
      <p:sp>
        <p:nvSpPr>
          <p:cNvPr id="3" name="Oval 2">
            <a:extLst>
              <a:ext uri="{FF2B5EF4-FFF2-40B4-BE49-F238E27FC236}">
                <a16:creationId xmlns:a16="http://schemas.microsoft.com/office/drawing/2014/main" id="{7010AA28-D9E1-8820-55AF-5BC96A0D7CD3}"/>
              </a:ext>
            </a:extLst>
          </p:cNvPr>
          <p:cNvSpPr/>
          <p:nvPr/>
        </p:nvSpPr>
        <p:spPr>
          <a:xfrm>
            <a:off x="276168" y="627199"/>
            <a:ext cx="4002131" cy="3820207"/>
          </a:xfrm>
          <a:prstGeom prst="ellipse">
            <a:avLst/>
          </a:prstGeom>
          <a:solidFill>
            <a:srgbClr val="009F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latin typeface="Open Sans" panose="020B0606030504020204" pitchFamily="34" charset="0"/>
                <a:ea typeface="Open Sans" panose="020B0606030504020204" pitchFamily="34" charset="0"/>
                <a:cs typeface="Open Sans" panose="020B0606030504020204" pitchFamily="34" charset="0"/>
              </a:rPr>
              <a:t>Early trauma is deeply somatic</a:t>
            </a:r>
          </a:p>
        </p:txBody>
      </p:sp>
    </p:spTree>
    <p:extLst>
      <p:ext uri="{BB962C8B-B14F-4D97-AF65-F5344CB8AC3E}">
        <p14:creationId xmlns:p14="http://schemas.microsoft.com/office/powerpoint/2010/main" val="3158207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val 7">
            <a:extLst>
              <a:ext uri="{FF2B5EF4-FFF2-40B4-BE49-F238E27FC236}">
                <a16:creationId xmlns:a16="http://schemas.microsoft.com/office/drawing/2014/main" id="{0B59E4C8-5E8A-6D71-C1FE-C7DCC55B8E40}"/>
              </a:ext>
            </a:extLst>
          </p:cNvPr>
          <p:cNvSpPr/>
          <p:nvPr/>
        </p:nvSpPr>
        <p:spPr>
          <a:xfrm>
            <a:off x="6894469" y="-1529063"/>
            <a:ext cx="4002131" cy="3820207"/>
          </a:xfrm>
          <a:prstGeom prst="ellipse">
            <a:avLst/>
          </a:prstGeom>
          <a:solidFill>
            <a:srgbClr val="009F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latin typeface="Abadi" panose="020B0604020104020204" pitchFamily="34" charset="0"/>
            </a:endParaRPr>
          </a:p>
          <a:p>
            <a:pPr algn="ctr"/>
            <a:endParaRPr lang="en-US" sz="2800" dirty="0">
              <a:latin typeface="Abadi" panose="020B0604020104020204" pitchFamily="34" charset="0"/>
            </a:endParaRPr>
          </a:p>
          <a:p>
            <a:pPr algn="ctr"/>
            <a:r>
              <a:rPr lang="en-US" sz="2800" dirty="0">
                <a:latin typeface="Open Sans" panose="020B0606030504020204" pitchFamily="34" charset="0"/>
                <a:ea typeface="Open Sans" panose="020B0606030504020204" pitchFamily="34" charset="0"/>
                <a:cs typeface="Open Sans" panose="020B0606030504020204" pitchFamily="34" charset="0"/>
              </a:rPr>
              <a:t>The hand model of the brain</a:t>
            </a:r>
          </a:p>
        </p:txBody>
      </p:sp>
      <p:sp>
        <p:nvSpPr>
          <p:cNvPr id="6" name="Oval 5">
            <a:extLst>
              <a:ext uri="{FF2B5EF4-FFF2-40B4-BE49-F238E27FC236}">
                <a16:creationId xmlns:a16="http://schemas.microsoft.com/office/drawing/2014/main" id="{95793983-AB88-08C9-D963-ED587608977C}"/>
              </a:ext>
            </a:extLst>
          </p:cNvPr>
          <p:cNvSpPr/>
          <p:nvPr/>
        </p:nvSpPr>
        <p:spPr>
          <a:xfrm>
            <a:off x="-552203" y="2638262"/>
            <a:ext cx="5175589" cy="5021623"/>
          </a:xfrm>
          <a:prstGeom prst="ellipse">
            <a:avLst/>
          </a:prstGeom>
          <a:solidFill>
            <a:srgbClr val="FFA63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ormAutofit fontScale="92500" lnSpcReduction="20000"/>
          </a:bodyPr>
          <a:lstStyle/>
          <a:p>
            <a:pPr algn="ctr"/>
            <a:endParaRPr lang="en-US" sz="2400" dirty="0">
              <a:latin typeface="Abadi" panose="020B0604020104020204" pitchFamily="34" charset="0"/>
            </a:endParaRPr>
          </a:p>
          <a:p>
            <a:r>
              <a:rPr lang="en-US" sz="3200" dirty="0">
                <a:solidFill>
                  <a:srgbClr val="65768E"/>
                </a:solidFill>
                <a:latin typeface="Open Sans" panose="020B0606030504020204" pitchFamily="34" charset="0"/>
                <a:ea typeface="Open Sans" panose="020B0606030504020204" pitchFamily="34" charset="0"/>
                <a:cs typeface="Open Sans" panose="020B0606030504020204" pitchFamily="34" charset="0"/>
              </a:rPr>
              <a:t>“People who have been through trauma experience the world through a different nervous system”</a:t>
            </a:r>
          </a:p>
          <a:p>
            <a:endParaRPr lang="en-US" sz="3200" dirty="0">
              <a:solidFill>
                <a:srgbClr val="65768E"/>
              </a:solidFill>
              <a:latin typeface="Open Sans" panose="020B0606030504020204" pitchFamily="34" charset="0"/>
              <a:ea typeface="Open Sans" panose="020B0606030504020204" pitchFamily="34" charset="0"/>
              <a:cs typeface="Open Sans" panose="020B0606030504020204" pitchFamily="34" charset="0"/>
            </a:endParaRPr>
          </a:p>
          <a:p>
            <a:r>
              <a:rPr lang="en-US" sz="2600" dirty="0">
                <a:solidFill>
                  <a:srgbClr val="65768E"/>
                </a:solidFill>
                <a:latin typeface="Open Sans" panose="020B0606030504020204" pitchFamily="34" charset="0"/>
                <a:ea typeface="Open Sans" panose="020B0606030504020204" pitchFamily="34" charset="0"/>
                <a:cs typeface="Open Sans" panose="020B0606030504020204" pitchFamily="34" charset="0"/>
              </a:rPr>
              <a:t>Bessel Van der Kolk</a:t>
            </a:r>
          </a:p>
          <a:p>
            <a:endParaRPr lang="en-US" sz="2600" dirty="0">
              <a:solidFill>
                <a:schemeClr val="tx1"/>
              </a:solidFill>
              <a:latin typeface="Abadi" panose="020B0604020104020204" pitchFamily="34" charset="0"/>
            </a:endParaRPr>
          </a:p>
          <a:p>
            <a:endParaRPr lang="en-US" sz="2600" dirty="0">
              <a:solidFill>
                <a:schemeClr val="tx1"/>
              </a:solidFill>
              <a:latin typeface="Abadi" panose="020B0604020104020204" pitchFamily="34" charset="0"/>
            </a:endParaRPr>
          </a:p>
          <a:p>
            <a:endParaRPr lang="en-US" sz="2600" dirty="0">
              <a:solidFill>
                <a:schemeClr val="tx1"/>
              </a:solidFill>
              <a:latin typeface="Abadi" panose="020B0604020104020204" pitchFamily="34" charset="0"/>
            </a:endParaRPr>
          </a:p>
          <a:p>
            <a:endParaRPr lang="en-US" sz="2600" dirty="0">
              <a:solidFill>
                <a:schemeClr val="tx1"/>
              </a:solidFill>
              <a:latin typeface="Abadi" panose="020B0604020104020204" pitchFamily="34" charset="0"/>
            </a:endParaRPr>
          </a:p>
          <a:p>
            <a:pPr algn="ctr"/>
            <a:endParaRPr lang="en-US" sz="2400" dirty="0">
              <a:latin typeface="Abadi" panose="020B0604020104020204" pitchFamily="34" charset="0"/>
            </a:endParaRPr>
          </a:p>
        </p:txBody>
      </p:sp>
      <p:sp>
        <p:nvSpPr>
          <p:cNvPr id="3" name="Content Placeholder 2">
            <a:extLst>
              <a:ext uri="{FF2B5EF4-FFF2-40B4-BE49-F238E27FC236}">
                <a16:creationId xmlns:a16="http://schemas.microsoft.com/office/drawing/2014/main" id="{D2844415-E15C-5C45-89D8-344F27C958E0}"/>
              </a:ext>
            </a:extLst>
          </p:cNvPr>
          <p:cNvSpPr>
            <a:spLocks noGrp="1"/>
          </p:cNvSpPr>
          <p:nvPr>
            <p:ph idx="1"/>
          </p:nvPr>
        </p:nvSpPr>
        <p:spPr>
          <a:xfrm>
            <a:off x="838200" y="1554420"/>
            <a:ext cx="10515600" cy="4351338"/>
          </a:xfrm>
        </p:spPr>
        <p:txBody>
          <a:bodyPr/>
          <a:lstStyle/>
          <a:p>
            <a:pPr marL="0" indent="0">
              <a:buClr>
                <a:srgbClr val="419DC5"/>
              </a:buClr>
              <a:buNone/>
            </a:pPr>
            <a:endParaRPr lang="en-US" dirty="0"/>
          </a:p>
          <a:p>
            <a:pPr>
              <a:buClr>
                <a:srgbClr val="419DC5"/>
              </a:buClr>
            </a:pPr>
            <a:endParaRPr lang="en-US" dirty="0"/>
          </a:p>
          <a:p>
            <a:pPr marL="0" indent="0">
              <a:buClr>
                <a:srgbClr val="419DC5"/>
              </a:buClr>
              <a:buNone/>
            </a:pPr>
            <a:endParaRPr lang="en-US" dirty="0"/>
          </a:p>
        </p:txBody>
      </p:sp>
      <p:sp>
        <p:nvSpPr>
          <p:cNvPr id="4" name="Slide Number Placeholder 3">
            <a:extLst>
              <a:ext uri="{FF2B5EF4-FFF2-40B4-BE49-F238E27FC236}">
                <a16:creationId xmlns:a16="http://schemas.microsoft.com/office/drawing/2014/main" id="{EB704DD2-EAE5-3443-B3B2-623922A9B70C}"/>
              </a:ext>
            </a:extLst>
          </p:cNvPr>
          <p:cNvSpPr>
            <a:spLocks noGrp="1"/>
          </p:cNvSpPr>
          <p:nvPr>
            <p:ph type="sldNum" sz="quarter" idx="4294967295"/>
          </p:nvPr>
        </p:nvSpPr>
        <p:spPr>
          <a:xfrm>
            <a:off x="8340436" y="6356348"/>
            <a:ext cx="2743200" cy="365100"/>
          </a:xfrm>
          <a:prstGeom prst="rect">
            <a:avLst/>
          </a:prstGeom>
        </p:spPr>
        <p:txBody>
          <a:bodyPr/>
          <a:lstStyle/>
          <a:p>
            <a:fld id="{309B297B-FEB2-B740-B69A-7B2BB9C8D054}" type="slidenum">
              <a:rPr lang="en-US" smtClean="0"/>
              <a:t>11</a:t>
            </a:fld>
            <a:endParaRPr lang="en-US" dirty="0"/>
          </a:p>
        </p:txBody>
      </p:sp>
      <p:pic>
        <p:nvPicPr>
          <p:cNvPr id="2" name="Picture 1">
            <a:extLst>
              <a:ext uri="{FF2B5EF4-FFF2-40B4-BE49-F238E27FC236}">
                <a16:creationId xmlns:a16="http://schemas.microsoft.com/office/drawing/2014/main" id="{A1917D23-5944-BCD9-547D-522275B73198}"/>
              </a:ext>
            </a:extLst>
          </p:cNvPr>
          <p:cNvPicPr>
            <a:picLocks noChangeAspect="1"/>
          </p:cNvPicPr>
          <p:nvPr/>
        </p:nvPicPr>
        <p:blipFill>
          <a:blip r:embed="rId3">
            <a:alphaModFix amt="70000"/>
            <a:duotone>
              <a:schemeClr val="accent5">
                <a:shade val="45000"/>
                <a:satMod val="135000"/>
              </a:schemeClr>
              <a:prstClr val="white"/>
            </a:duotone>
          </a:blip>
          <a:stretch>
            <a:fillRect/>
          </a:stretch>
        </p:blipFill>
        <p:spPr>
          <a:xfrm>
            <a:off x="5350037" y="3027868"/>
            <a:ext cx="3432575" cy="3103186"/>
          </a:xfrm>
          <a:prstGeom prst="rect">
            <a:avLst/>
          </a:prstGeom>
        </p:spPr>
      </p:pic>
    </p:spTree>
    <p:extLst>
      <p:ext uri="{BB962C8B-B14F-4D97-AF65-F5344CB8AC3E}">
        <p14:creationId xmlns:p14="http://schemas.microsoft.com/office/powerpoint/2010/main" val="24625239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180" name="Google Shape;180;p9"/>
          <p:cNvSpPr/>
          <p:nvPr/>
        </p:nvSpPr>
        <p:spPr>
          <a:xfrm>
            <a:off x="9979651" y="-1858026"/>
            <a:ext cx="3434100" cy="3438000"/>
          </a:xfrm>
          <a:prstGeom prst="ellipse">
            <a:avLst/>
          </a:prstGeom>
          <a:solidFill>
            <a:srgbClr val="FFA630"/>
          </a:solid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dirty="0">
              <a:solidFill>
                <a:schemeClr val="lt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400"/>
              <a:buFont typeface="Arial"/>
              <a:buNone/>
            </a:pPr>
            <a:endParaRPr sz="2400" b="0" i="0" u="none" strike="noStrike" cap="none" dirty="0">
              <a:solidFill>
                <a:schemeClr val="lt1"/>
              </a:solidFill>
              <a:latin typeface="Arial"/>
              <a:ea typeface="Arial"/>
              <a:cs typeface="Arial"/>
              <a:sym typeface="Arial"/>
            </a:endParaRPr>
          </a:p>
        </p:txBody>
      </p:sp>
      <p:sp>
        <p:nvSpPr>
          <p:cNvPr id="181" name="Google Shape;181;p9"/>
          <p:cNvSpPr/>
          <p:nvPr/>
        </p:nvSpPr>
        <p:spPr>
          <a:xfrm>
            <a:off x="-420730" y="4293312"/>
            <a:ext cx="3822300" cy="3820200"/>
          </a:xfrm>
          <a:prstGeom prst="ellipse">
            <a:avLst/>
          </a:prstGeom>
          <a:solidFill>
            <a:srgbClr val="009FC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dirty="0">
              <a:solidFill>
                <a:schemeClr val="lt1"/>
              </a:solidFill>
              <a:latin typeface="Calibri"/>
              <a:ea typeface="Calibri"/>
              <a:cs typeface="Calibri"/>
              <a:sym typeface="Calibri"/>
            </a:endParaRPr>
          </a:p>
        </p:txBody>
      </p:sp>
      <p:sp>
        <p:nvSpPr>
          <p:cNvPr id="182" name="Google Shape;182;p9"/>
          <p:cNvSpPr/>
          <p:nvPr/>
        </p:nvSpPr>
        <p:spPr>
          <a:xfrm>
            <a:off x="290164" y="226406"/>
            <a:ext cx="11150339" cy="10677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700"/>
              <a:buFont typeface="Arial"/>
              <a:buNone/>
            </a:pPr>
            <a:r>
              <a:rPr lang="en-US" sz="3600" i="0" u="none" strike="noStrike" cap="none" dirty="0">
                <a:solidFill>
                  <a:srgbClr val="485770"/>
                </a:solidFill>
                <a:latin typeface="Open Sans" panose="020B0606030504020204" pitchFamily="34" charset="0"/>
                <a:ea typeface="Open Sans" panose="020B0606030504020204" pitchFamily="34" charset="0"/>
                <a:cs typeface="Open Sans" panose="020B0606030504020204" pitchFamily="34" charset="0"/>
                <a:sym typeface="Open Sans"/>
              </a:rPr>
              <a:t>If the fear responses are active, we won't be able to engage properly with what is happening around us</a:t>
            </a:r>
            <a:endParaRPr sz="3600" i="0" u="none" strike="noStrike" cap="none" dirty="0">
              <a:solidFill>
                <a:srgbClr val="485770"/>
              </a:solidFill>
              <a:latin typeface="Open Sans" panose="020B0606030504020204" pitchFamily="34" charset="0"/>
              <a:ea typeface="Open Sans" panose="020B0606030504020204" pitchFamily="34" charset="0"/>
              <a:cs typeface="Open Sans" panose="020B0606030504020204" pitchFamily="34" charset="0"/>
              <a:sym typeface="Open Sans"/>
            </a:endParaRPr>
          </a:p>
        </p:txBody>
      </p:sp>
      <p:sp>
        <p:nvSpPr>
          <p:cNvPr id="183" name="Google Shape;183;p9"/>
          <p:cNvSpPr/>
          <p:nvPr/>
        </p:nvSpPr>
        <p:spPr>
          <a:xfrm>
            <a:off x="1751016" y="1402764"/>
            <a:ext cx="8405432" cy="5047821"/>
          </a:xfrm>
          <a:custGeom>
            <a:avLst/>
            <a:gdLst/>
            <a:ahLst/>
            <a:cxnLst/>
            <a:rect l="l" t="t" r="r" b="b"/>
            <a:pathLst>
              <a:path w="7707829" h="2369313" extrusionOk="0">
                <a:moveTo>
                  <a:pt x="7705289" y="943675"/>
                </a:moveTo>
                <a:lnTo>
                  <a:pt x="7707829" y="938026"/>
                </a:lnTo>
                <a:lnTo>
                  <a:pt x="7701479" y="939438"/>
                </a:lnTo>
                <a:lnTo>
                  <a:pt x="7701479" y="930492"/>
                </a:lnTo>
                <a:cubicBezTo>
                  <a:pt x="7701479" y="930022"/>
                  <a:pt x="7700209" y="928609"/>
                  <a:pt x="7698939" y="926726"/>
                </a:cubicBezTo>
                <a:lnTo>
                  <a:pt x="7698939" y="925784"/>
                </a:lnTo>
                <a:lnTo>
                  <a:pt x="7697669" y="925784"/>
                </a:lnTo>
                <a:cubicBezTo>
                  <a:pt x="7696398" y="923901"/>
                  <a:pt x="7692589" y="923901"/>
                  <a:pt x="7691319" y="923901"/>
                </a:cubicBezTo>
                <a:cubicBezTo>
                  <a:pt x="7691319" y="908835"/>
                  <a:pt x="7692589" y="893298"/>
                  <a:pt x="7693859" y="878231"/>
                </a:cubicBezTo>
                <a:cubicBezTo>
                  <a:pt x="7693859" y="873994"/>
                  <a:pt x="7695129" y="870227"/>
                  <a:pt x="7695129" y="865990"/>
                </a:cubicBezTo>
                <a:lnTo>
                  <a:pt x="7698939" y="865990"/>
                </a:lnTo>
                <a:lnTo>
                  <a:pt x="7698939" y="847090"/>
                </a:lnTo>
                <a:lnTo>
                  <a:pt x="7702748" y="847090"/>
                </a:lnTo>
                <a:lnTo>
                  <a:pt x="7702748" y="816610"/>
                </a:lnTo>
                <a:cubicBezTo>
                  <a:pt x="7705289" y="781050"/>
                  <a:pt x="7707829" y="726440"/>
                  <a:pt x="7705289" y="692150"/>
                </a:cubicBezTo>
                <a:cubicBezTo>
                  <a:pt x="7706559" y="674370"/>
                  <a:pt x="7704019" y="652780"/>
                  <a:pt x="7702748" y="641350"/>
                </a:cubicBezTo>
                <a:lnTo>
                  <a:pt x="7704019" y="641350"/>
                </a:lnTo>
                <a:lnTo>
                  <a:pt x="7700209" y="542290"/>
                </a:lnTo>
                <a:lnTo>
                  <a:pt x="7701479" y="541020"/>
                </a:lnTo>
                <a:lnTo>
                  <a:pt x="7701479" y="537210"/>
                </a:lnTo>
                <a:cubicBezTo>
                  <a:pt x="7701479" y="502920"/>
                  <a:pt x="7700209" y="468630"/>
                  <a:pt x="7700209" y="431800"/>
                </a:cubicBezTo>
                <a:cubicBezTo>
                  <a:pt x="7697669" y="361950"/>
                  <a:pt x="7696398" y="290830"/>
                  <a:pt x="7702748" y="213360"/>
                </a:cubicBezTo>
                <a:lnTo>
                  <a:pt x="7702748" y="207010"/>
                </a:lnTo>
                <a:cubicBezTo>
                  <a:pt x="7701479" y="191770"/>
                  <a:pt x="7701479" y="176530"/>
                  <a:pt x="7701479" y="158750"/>
                </a:cubicBezTo>
                <a:lnTo>
                  <a:pt x="7701479" y="80010"/>
                </a:lnTo>
                <a:lnTo>
                  <a:pt x="7706559" y="59690"/>
                </a:lnTo>
                <a:lnTo>
                  <a:pt x="7706559" y="8890"/>
                </a:lnTo>
                <a:lnTo>
                  <a:pt x="7700209" y="8890"/>
                </a:lnTo>
                <a:cubicBezTo>
                  <a:pt x="7662109" y="8890"/>
                  <a:pt x="7606229" y="7620"/>
                  <a:pt x="7590989" y="7620"/>
                </a:cubicBezTo>
                <a:cubicBezTo>
                  <a:pt x="7563048" y="7620"/>
                  <a:pt x="7547809" y="7620"/>
                  <a:pt x="7540189" y="8890"/>
                </a:cubicBezTo>
                <a:cubicBezTo>
                  <a:pt x="7507169" y="0"/>
                  <a:pt x="7428429" y="1270"/>
                  <a:pt x="7352229" y="3810"/>
                </a:cubicBezTo>
                <a:cubicBezTo>
                  <a:pt x="7314129" y="5080"/>
                  <a:pt x="7277298" y="5080"/>
                  <a:pt x="7251898" y="3810"/>
                </a:cubicBezTo>
                <a:lnTo>
                  <a:pt x="7248089" y="3810"/>
                </a:lnTo>
                <a:lnTo>
                  <a:pt x="7245548" y="10160"/>
                </a:lnTo>
                <a:cubicBezTo>
                  <a:pt x="7194748" y="10160"/>
                  <a:pt x="7145219" y="11430"/>
                  <a:pt x="7080448" y="13970"/>
                </a:cubicBezTo>
                <a:lnTo>
                  <a:pt x="7069019" y="13970"/>
                </a:lnTo>
                <a:lnTo>
                  <a:pt x="7070289" y="16510"/>
                </a:lnTo>
                <a:lnTo>
                  <a:pt x="7037269" y="16510"/>
                </a:lnTo>
                <a:lnTo>
                  <a:pt x="7037269" y="21590"/>
                </a:lnTo>
                <a:cubicBezTo>
                  <a:pt x="7014409" y="21590"/>
                  <a:pt x="6990279" y="20320"/>
                  <a:pt x="6963609" y="19050"/>
                </a:cubicBezTo>
                <a:cubicBezTo>
                  <a:pt x="6940748" y="17780"/>
                  <a:pt x="6917889" y="17780"/>
                  <a:pt x="6895029" y="16510"/>
                </a:cubicBezTo>
                <a:lnTo>
                  <a:pt x="6895029" y="15240"/>
                </a:lnTo>
                <a:cubicBezTo>
                  <a:pt x="6887409" y="13970"/>
                  <a:pt x="6878519" y="13970"/>
                  <a:pt x="6870898" y="12700"/>
                </a:cubicBezTo>
                <a:lnTo>
                  <a:pt x="6869629" y="44450"/>
                </a:lnTo>
                <a:lnTo>
                  <a:pt x="6865819" y="44450"/>
                </a:lnTo>
                <a:lnTo>
                  <a:pt x="6865819" y="13970"/>
                </a:lnTo>
                <a:cubicBezTo>
                  <a:pt x="6728625" y="10160"/>
                  <a:pt x="6550487" y="12700"/>
                  <a:pt x="6376694" y="15240"/>
                </a:cubicBezTo>
                <a:cubicBezTo>
                  <a:pt x="6198556" y="17780"/>
                  <a:pt x="6029107" y="20320"/>
                  <a:pt x="5872693" y="16510"/>
                </a:cubicBezTo>
                <a:cubicBezTo>
                  <a:pt x="5798831" y="17780"/>
                  <a:pt x="5742348" y="17780"/>
                  <a:pt x="5694555" y="16510"/>
                </a:cubicBezTo>
                <a:lnTo>
                  <a:pt x="5694555" y="15240"/>
                </a:lnTo>
                <a:lnTo>
                  <a:pt x="5546831" y="12700"/>
                </a:lnTo>
                <a:lnTo>
                  <a:pt x="5546831" y="16510"/>
                </a:lnTo>
                <a:cubicBezTo>
                  <a:pt x="5499038" y="16510"/>
                  <a:pt x="5446900" y="17780"/>
                  <a:pt x="5390417" y="17780"/>
                </a:cubicBezTo>
                <a:lnTo>
                  <a:pt x="5355658" y="12700"/>
                </a:lnTo>
                <a:lnTo>
                  <a:pt x="5333934" y="12700"/>
                </a:lnTo>
                <a:cubicBezTo>
                  <a:pt x="5277451" y="11430"/>
                  <a:pt x="5251382" y="11430"/>
                  <a:pt x="5242692" y="19050"/>
                </a:cubicBezTo>
                <a:lnTo>
                  <a:pt x="5242692" y="21590"/>
                </a:lnTo>
                <a:cubicBezTo>
                  <a:pt x="5220969" y="22860"/>
                  <a:pt x="5199244" y="22860"/>
                  <a:pt x="5181865" y="24130"/>
                </a:cubicBezTo>
                <a:cubicBezTo>
                  <a:pt x="5138417" y="19050"/>
                  <a:pt x="5081934" y="20320"/>
                  <a:pt x="5016761" y="20320"/>
                </a:cubicBezTo>
                <a:cubicBezTo>
                  <a:pt x="4951589" y="21590"/>
                  <a:pt x="4882071" y="21590"/>
                  <a:pt x="4834278" y="16510"/>
                </a:cubicBezTo>
                <a:lnTo>
                  <a:pt x="4829933" y="15240"/>
                </a:lnTo>
                <a:lnTo>
                  <a:pt x="4821244" y="15240"/>
                </a:lnTo>
                <a:cubicBezTo>
                  <a:pt x="4799520" y="16510"/>
                  <a:pt x="4712623" y="17780"/>
                  <a:pt x="4630071" y="19050"/>
                </a:cubicBezTo>
                <a:cubicBezTo>
                  <a:pt x="4551864" y="20320"/>
                  <a:pt x="4464967" y="21590"/>
                  <a:pt x="4395450" y="22860"/>
                </a:cubicBezTo>
                <a:cubicBezTo>
                  <a:pt x="4382416" y="20320"/>
                  <a:pt x="4356347" y="19050"/>
                  <a:pt x="4325933" y="19050"/>
                </a:cubicBezTo>
                <a:cubicBezTo>
                  <a:pt x="4226002" y="20320"/>
                  <a:pt x="4113036" y="21590"/>
                  <a:pt x="3974002" y="21590"/>
                </a:cubicBezTo>
                <a:lnTo>
                  <a:pt x="3969657" y="20320"/>
                </a:lnTo>
                <a:lnTo>
                  <a:pt x="3947933" y="21590"/>
                </a:lnTo>
                <a:cubicBezTo>
                  <a:pt x="3856691" y="21590"/>
                  <a:pt x="3765450" y="20320"/>
                  <a:pt x="3674208" y="20320"/>
                </a:cubicBezTo>
                <a:lnTo>
                  <a:pt x="3674208" y="17780"/>
                </a:lnTo>
                <a:cubicBezTo>
                  <a:pt x="3648139" y="19050"/>
                  <a:pt x="3622070" y="19050"/>
                  <a:pt x="3600346" y="20320"/>
                </a:cubicBezTo>
                <a:lnTo>
                  <a:pt x="3565587" y="20320"/>
                </a:lnTo>
                <a:cubicBezTo>
                  <a:pt x="3352690" y="19050"/>
                  <a:pt x="3131104" y="17780"/>
                  <a:pt x="2905173" y="17780"/>
                </a:cubicBezTo>
                <a:lnTo>
                  <a:pt x="2896483" y="17780"/>
                </a:lnTo>
                <a:lnTo>
                  <a:pt x="2883449" y="22860"/>
                </a:lnTo>
                <a:lnTo>
                  <a:pt x="2883449" y="27940"/>
                </a:lnTo>
                <a:lnTo>
                  <a:pt x="2874759" y="27940"/>
                </a:lnTo>
                <a:lnTo>
                  <a:pt x="2605379" y="16510"/>
                </a:lnTo>
                <a:cubicBezTo>
                  <a:pt x="2566276" y="16510"/>
                  <a:pt x="2544552" y="19050"/>
                  <a:pt x="2518483" y="20320"/>
                </a:cubicBezTo>
                <a:cubicBezTo>
                  <a:pt x="2479379" y="22860"/>
                  <a:pt x="2444621" y="26670"/>
                  <a:pt x="2331655" y="21590"/>
                </a:cubicBezTo>
                <a:lnTo>
                  <a:pt x="2331655" y="24130"/>
                </a:lnTo>
                <a:lnTo>
                  <a:pt x="2057930" y="24130"/>
                </a:lnTo>
                <a:cubicBezTo>
                  <a:pt x="1740758" y="24130"/>
                  <a:pt x="1375792" y="24130"/>
                  <a:pt x="1093378" y="19050"/>
                </a:cubicBezTo>
                <a:lnTo>
                  <a:pt x="976067" y="17780"/>
                </a:lnTo>
                <a:lnTo>
                  <a:pt x="1023860" y="24130"/>
                </a:lnTo>
                <a:lnTo>
                  <a:pt x="997791" y="24130"/>
                </a:lnTo>
                <a:cubicBezTo>
                  <a:pt x="884826" y="21590"/>
                  <a:pt x="848360" y="20320"/>
                  <a:pt x="840740" y="24130"/>
                </a:cubicBezTo>
                <a:lnTo>
                  <a:pt x="840740" y="21590"/>
                </a:lnTo>
                <a:cubicBezTo>
                  <a:pt x="839470" y="21590"/>
                  <a:pt x="839470" y="21590"/>
                  <a:pt x="838200" y="22860"/>
                </a:cubicBezTo>
                <a:cubicBezTo>
                  <a:pt x="836930" y="22860"/>
                  <a:pt x="835660" y="21590"/>
                  <a:pt x="833120" y="21590"/>
                </a:cubicBezTo>
                <a:lnTo>
                  <a:pt x="833120" y="15240"/>
                </a:lnTo>
                <a:cubicBezTo>
                  <a:pt x="797560" y="16510"/>
                  <a:pt x="768350" y="16510"/>
                  <a:pt x="742950" y="15240"/>
                </a:cubicBezTo>
                <a:cubicBezTo>
                  <a:pt x="713740" y="13970"/>
                  <a:pt x="687070" y="13970"/>
                  <a:pt x="659130" y="16510"/>
                </a:cubicBezTo>
                <a:cubicBezTo>
                  <a:pt x="657860" y="15240"/>
                  <a:pt x="656590" y="12700"/>
                  <a:pt x="652780" y="11430"/>
                </a:cubicBezTo>
                <a:lnTo>
                  <a:pt x="650240" y="11430"/>
                </a:lnTo>
                <a:cubicBezTo>
                  <a:pt x="646430" y="11430"/>
                  <a:pt x="643890" y="12700"/>
                  <a:pt x="641350" y="12700"/>
                </a:cubicBezTo>
                <a:lnTo>
                  <a:pt x="641350" y="7620"/>
                </a:lnTo>
                <a:cubicBezTo>
                  <a:pt x="572770" y="7620"/>
                  <a:pt x="551180" y="15240"/>
                  <a:pt x="541020" y="21590"/>
                </a:cubicBezTo>
                <a:cubicBezTo>
                  <a:pt x="486410" y="20320"/>
                  <a:pt x="438150" y="19050"/>
                  <a:pt x="391160" y="15240"/>
                </a:cubicBezTo>
                <a:lnTo>
                  <a:pt x="391160" y="20320"/>
                </a:lnTo>
                <a:lnTo>
                  <a:pt x="373380" y="20320"/>
                </a:lnTo>
                <a:lnTo>
                  <a:pt x="373380" y="22860"/>
                </a:lnTo>
                <a:lnTo>
                  <a:pt x="298450" y="22860"/>
                </a:lnTo>
                <a:lnTo>
                  <a:pt x="251460" y="19050"/>
                </a:lnTo>
                <a:lnTo>
                  <a:pt x="250190" y="19050"/>
                </a:lnTo>
                <a:cubicBezTo>
                  <a:pt x="240030" y="22860"/>
                  <a:pt x="205740" y="22860"/>
                  <a:pt x="173990" y="22860"/>
                </a:cubicBezTo>
                <a:cubicBezTo>
                  <a:pt x="146050" y="22860"/>
                  <a:pt x="120650" y="22860"/>
                  <a:pt x="107950" y="25400"/>
                </a:cubicBezTo>
                <a:lnTo>
                  <a:pt x="100330" y="27940"/>
                </a:lnTo>
                <a:lnTo>
                  <a:pt x="45720" y="27940"/>
                </a:lnTo>
                <a:lnTo>
                  <a:pt x="45720" y="34290"/>
                </a:lnTo>
                <a:lnTo>
                  <a:pt x="29210" y="34290"/>
                </a:lnTo>
                <a:lnTo>
                  <a:pt x="29210" y="40640"/>
                </a:lnTo>
                <a:cubicBezTo>
                  <a:pt x="29210" y="50800"/>
                  <a:pt x="29210" y="62230"/>
                  <a:pt x="27940" y="76200"/>
                </a:cubicBezTo>
                <a:lnTo>
                  <a:pt x="27940" y="87630"/>
                </a:lnTo>
                <a:cubicBezTo>
                  <a:pt x="27940" y="97790"/>
                  <a:pt x="27940" y="105410"/>
                  <a:pt x="26670" y="114300"/>
                </a:cubicBezTo>
                <a:lnTo>
                  <a:pt x="25400" y="130810"/>
                </a:lnTo>
                <a:cubicBezTo>
                  <a:pt x="21590" y="194310"/>
                  <a:pt x="22860" y="208280"/>
                  <a:pt x="22860" y="222250"/>
                </a:cubicBezTo>
                <a:cubicBezTo>
                  <a:pt x="24130" y="236220"/>
                  <a:pt x="24130" y="248920"/>
                  <a:pt x="20320" y="311150"/>
                </a:cubicBezTo>
                <a:lnTo>
                  <a:pt x="19050" y="328930"/>
                </a:lnTo>
                <a:lnTo>
                  <a:pt x="30480" y="316230"/>
                </a:lnTo>
                <a:cubicBezTo>
                  <a:pt x="31750" y="328930"/>
                  <a:pt x="29210" y="356870"/>
                  <a:pt x="27940" y="378460"/>
                </a:cubicBezTo>
                <a:cubicBezTo>
                  <a:pt x="26670" y="412750"/>
                  <a:pt x="22860" y="450850"/>
                  <a:pt x="25400" y="485140"/>
                </a:cubicBezTo>
                <a:lnTo>
                  <a:pt x="16510" y="457200"/>
                </a:lnTo>
                <a:lnTo>
                  <a:pt x="17780" y="504190"/>
                </a:lnTo>
                <a:cubicBezTo>
                  <a:pt x="17780" y="519430"/>
                  <a:pt x="19050" y="535940"/>
                  <a:pt x="19050" y="552450"/>
                </a:cubicBezTo>
                <a:cubicBezTo>
                  <a:pt x="16510" y="565150"/>
                  <a:pt x="13970" y="577850"/>
                  <a:pt x="12700" y="588010"/>
                </a:cubicBezTo>
                <a:lnTo>
                  <a:pt x="7620" y="588010"/>
                </a:lnTo>
                <a:cubicBezTo>
                  <a:pt x="3810" y="640080"/>
                  <a:pt x="5080" y="643890"/>
                  <a:pt x="8890" y="647700"/>
                </a:cubicBezTo>
                <a:cubicBezTo>
                  <a:pt x="10160" y="648970"/>
                  <a:pt x="12700" y="650240"/>
                  <a:pt x="13970" y="650240"/>
                </a:cubicBezTo>
                <a:cubicBezTo>
                  <a:pt x="15240" y="652780"/>
                  <a:pt x="16510" y="659130"/>
                  <a:pt x="16510" y="675640"/>
                </a:cubicBezTo>
                <a:cubicBezTo>
                  <a:pt x="15240" y="675640"/>
                  <a:pt x="13970" y="675640"/>
                  <a:pt x="11430" y="676910"/>
                </a:cubicBezTo>
                <a:cubicBezTo>
                  <a:pt x="6350" y="679450"/>
                  <a:pt x="5080" y="685800"/>
                  <a:pt x="5080" y="712470"/>
                </a:cubicBezTo>
                <a:cubicBezTo>
                  <a:pt x="3810" y="722630"/>
                  <a:pt x="5080" y="748030"/>
                  <a:pt x="7620" y="779780"/>
                </a:cubicBezTo>
                <a:cubicBezTo>
                  <a:pt x="8890" y="800100"/>
                  <a:pt x="10160" y="822960"/>
                  <a:pt x="11430" y="845820"/>
                </a:cubicBezTo>
                <a:lnTo>
                  <a:pt x="38100" y="845820"/>
                </a:lnTo>
                <a:lnTo>
                  <a:pt x="11430" y="845820"/>
                </a:lnTo>
                <a:lnTo>
                  <a:pt x="11430" y="857250"/>
                </a:lnTo>
                <a:cubicBezTo>
                  <a:pt x="7620" y="859869"/>
                  <a:pt x="6350" y="864577"/>
                  <a:pt x="6350" y="885294"/>
                </a:cubicBezTo>
                <a:lnTo>
                  <a:pt x="10160" y="885294"/>
                </a:lnTo>
                <a:lnTo>
                  <a:pt x="10160" y="887648"/>
                </a:lnTo>
                <a:lnTo>
                  <a:pt x="19050" y="888119"/>
                </a:lnTo>
                <a:lnTo>
                  <a:pt x="19050" y="894710"/>
                </a:lnTo>
                <a:lnTo>
                  <a:pt x="12700" y="894710"/>
                </a:lnTo>
                <a:lnTo>
                  <a:pt x="16510" y="913543"/>
                </a:lnTo>
                <a:lnTo>
                  <a:pt x="16510" y="916368"/>
                </a:lnTo>
                <a:cubicBezTo>
                  <a:pt x="13970" y="933788"/>
                  <a:pt x="10160" y="951679"/>
                  <a:pt x="16510" y="963921"/>
                </a:cubicBezTo>
                <a:cubicBezTo>
                  <a:pt x="16510" y="964862"/>
                  <a:pt x="16510" y="965333"/>
                  <a:pt x="15240" y="965804"/>
                </a:cubicBezTo>
                <a:lnTo>
                  <a:pt x="12700" y="966275"/>
                </a:lnTo>
                <a:lnTo>
                  <a:pt x="12700" y="968158"/>
                </a:lnTo>
                <a:cubicBezTo>
                  <a:pt x="13970" y="972866"/>
                  <a:pt x="13970" y="979929"/>
                  <a:pt x="15240" y="987462"/>
                </a:cubicBezTo>
                <a:cubicBezTo>
                  <a:pt x="16510" y="1002528"/>
                  <a:pt x="19050" y="1019478"/>
                  <a:pt x="21590" y="1027482"/>
                </a:cubicBezTo>
                <a:cubicBezTo>
                  <a:pt x="21590" y="1028423"/>
                  <a:pt x="20320" y="1029365"/>
                  <a:pt x="20320" y="1029836"/>
                </a:cubicBezTo>
                <a:cubicBezTo>
                  <a:pt x="20320" y="1030307"/>
                  <a:pt x="19050" y="1030777"/>
                  <a:pt x="19050" y="1031248"/>
                </a:cubicBezTo>
                <a:lnTo>
                  <a:pt x="21590" y="1031248"/>
                </a:lnTo>
                <a:lnTo>
                  <a:pt x="21590" y="1031719"/>
                </a:lnTo>
                <a:cubicBezTo>
                  <a:pt x="15240" y="1042548"/>
                  <a:pt x="17780" y="1065147"/>
                  <a:pt x="20320" y="1085393"/>
                </a:cubicBezTo>
                <a:cubicBezTo>
                  <a:pt x="21590" y="1100459"/>
                  <a:pt x="24130" y="1119292"/>
                  <a:pt x="20320" y="1123058"/>
                </a:cubicBezTo>
                <a:lnTo>
                  <a:pt x="16510" y="1123058"/>
                </a:lnTo>
                <a:lnTo>
                  <a:pt x="17780" y="1159312"/>
                </a:lnTo>
                <a:lnTo>
                  <a:pt x="11430" y="1159312"/>
                </a:lnTo>
                <a:cubicBezTo>
                  <a:pt x="11430" y="1163549"/>
                  <a:pt x="10160" y="1167316"/>
                  <a:pt x="10160" y="1171082"/>
                </a:cubicBezTo>
                <a:lnTo>
                  <a:pt x="8890" y="1170611"/>
                </a:lnTo>
                <a:lnTo>
                  <a:pt x="10160" y="1176261"/>
                </a:lnTo>
                <a:lnTo>
                  <a:pt x="10160" y="1177674"/>
                </a:lnTo>
                <a:lnTo>
                  <a:pt x="13970" y="1212985"/>
                </a:lnTo>
                <a:lnTo>
                  <a:pt x="21590" y="1212985"/>
                </a:lnTo>
                <a:cubicBezTo>
                  <a:pt x="22860" y="1215339"/>
                  <a:pt x="22860" y="1217693"/>
                  <a:pt x="24130" y="1219577"/>
                </a:cubicBezTo>
                <a:lnTo>
                  <a:pt x="22860" y="1219106"/>
                </a:lnTo>
                <a:lnTo>
                  <a:pt x="21590" y="1226639"/>
                </a:lnTo>
                <a:cubicBezTo>
                  <a:pt x="20320" y="1234172"/>
                  <a:pt x="20320" y="1240293"/>
                  <a:pt x="20320" y="1245943"/>
                </a:cubicBezTo>
                <a:cubicBezTo>
                  <a:pt x="17780" y="1248768"/>
                  <a:pt x="15240" y="1251593"/>
                  <a:pt x="13970" y="1254888"/>
                </a:cubicBezTo>
                <a:lnTo>
                  <a:pt x="12700" y="1256301"/>
                </a:lnTo>
                <a:lnTo>
                  <a:pt x="12700" y="1257242"/>
                </a:lnTo>
                <a:cubicBezTo>
                  <a:pt x="13970" y="1257713"/>
                  <a:pt x="15240" y="1259597"/>
                  <a:pt x="16510" y="1268071"/>
                </a:cubicBezTo>
                <a:cubicBezTo>
                  <a:pt x="16510" y="1279371"/>
                  <a:pt x="19050" y="1288787"/>
                  <a:pt x="22860" y="1303383"/>
                </a:cubicBezTo>
                <a:lnTo>
                  <a:pt x="12700" y="1317037"/>
                </a:lnTo>
                <a:cubicBezTo>
                  <a:pt x="8890" y="1322216"/>
                  <a:pt x="8890" y="1323628"/>
                  <a:pt x="8890" y="1325982"/>
                </a:cubicBezTo>
                <a:cubicBezTo>
                  <a:pt x="8890" y="1327866"/>
                  <a:pt x="8890" y="1330691"/>
                  <a:pt x="5080" y="1338694"/>
                </a:cubicBezTo>
                <a:lnTo>
                  <a:pt x="8890" y="1339165"/>
                </a:lnTo>
                <a:cubicBezTo>
                  <a:pt x="10160" y="1341990"/>
                  <a:pt x="10160" y="1352819"/>
                  <a:pt x="10160" y="1359881"/>
                </a:cubicBezTo>
                <a:cubicBezTo>
                  <a:pt x="10160" y="1374006"/>
                  <a:pt x="10160" y="1379185"/>
                  <a:pt x="12700" y="1380598"/>
                </a:cubicBezTo>
                <a:cubicBezTo>
                  <a:pt x="10160" y="1387189"/>
                  <a:pt x="8890" y="1393310"/>
                  <a:pt x="8890" y="1399901"/>
                </a:cubicBezTo>
                <a:cubicBezTo>
                  <a:pt x="7620" y="1407434"/>
                  <a:pt x="7620" y="1415438"/>
                  <a:pt x="2540" y="1425326"/>
                </a:cubicBezTo>
                <a:lnTo>
                  <a:pt x="0" y="1430975"/>
                </a:lnTo>
                <a:lnTo>
                  <a:pt x="6350" y="1429563"/>
                </a:lnTo>
                <a:lnTo>
                  <a:pt x="6350" y="1438509"/>
                </a:lnTo>
                <a:cubicBezTo>
                  <a:pt x="6350" y="1438979"/>
                  <a:pt x="7620" y="1440392"/>
                  <a:pt x="8890" y="1442275"/>
                </a:cubicBezTo>
                <a:lnTo>
                  <a:pt x="8890" y="1443217"/>
                </a:lnTo>
                <a:lnTo>
                  <a:pt x="10160" y="1443217"/>
                </a:lnTo>
                <a:cubicBezTo>
                  <a:pt x="11430" y="1445100"/>
                  <a:pt x="15240" y="1445100"/>
                  <a:pt x="16510" y="1445100"/>
                </a:cubicBezTo>
                <a:cubicBezTo>
                  <a:pt x="16510" y="1460166"/>
                  <a:pt x="15240" y="1475703"/>
                  <a:pt x="13970" y="1490770"/>
                </a:cubicBezTo>
                <a:cubicBezTo>
                  <a:pt x="13970" y="1495007"/>
                  <a:pt x="12700" y="1498774"/>
                  <a:pt x="12700" y="1503011"/>
                </a:cubicBezTo>
                <a:lnTo>
                  <a:pt x="8890" y="1503011"/>
                </a:lnTo>
                <a:lnTo>
                  <a:pt x="8890" y="1522223"/>
                </a:lnTo>
                <a:lnTo>
                  <a:pt x="6350" y="1522223"/>
                </a:lnTo>
                <a:lnTo>
                  <a:pt x="6350" y="1552703"/>
                </a:lnTo>
                <a:cubicBezTo>
                  <a:pt x="3810" y="1588263"/>
                  <a:pt x="1270" y="1642873"/>
                  <a:pt x="3810" y="1677163"/>
                </a:cubicBezTo>
                <a:cubicBezTo>
                  <a:pt x="2540" y="1694943"/>
                  <a:pt x="5080" y="1716533"/>
                  <a:pt x="6350" y="1727963"/>
                </a:cubicBezTo>
                <a:lnTo>
                  <a:pt x="5080" y="1727963"/>
                </a:lnTo>
                <a:lnTo>
                  <a:pt x="8890" y="1827023"/>
                </a:lnTo>
                <a:lnTo>
                  <a:pt x="7620" y="1828293"/>
                </a:lnTo>
                <a:lnTo>
                  <a:pt x="7620" y="1832103"/>
                </a:lnTo>
                <a:cubicBezTo>
                  <a:pt x="7620" y="1866393"/>
                  <a:pt x="8890" y="1900683"/>
                  <a:pt x="8890" y="1937513"/>
                </a:cubicBezTo>
                <a:cubicBezTo>
                  <a:pt x="11430" y="2007363"/>
                  <a:pt x="12700" y="2078483"/>
                  <a:pt x="6350" y="2155953"/>
                </a:cubicBezTo>
                <a:lnTo>
                  <a:pt x="6350" y="2162303"/>
                </a:lnTo>
                <a:cubicBezTo>
                  <a:pt x="7620" y="2177543"/>
                  <a:pt x="7620" y="2192783"/>
                  <a:pt x="7620" y="2210563"/>
                </a:cubicBezTo>
                <a:lnTo>
                  <a:pt x="7620" y="2289303"/>
                </a:lnTo>
                <a:lnTo>
                  <a:pt x="2540" y="2309623"/>
                </a:lnTo>
                <a:lnTo>
                  <a:pt x="2540" y="2360423"/>
                </a:lnTo>
                <a:lnTo>
                  <a:pt x="8890" y="2360423"/>
                </a:lnTo>
                <a:cubicBezTo>
                  <a:pt x="46990" y="2360423"/>
                  <a:pt x="102870" y="2361693"/>
                  <a:pt x="118110" y="2361693"/>
                </a:cubicBezTo>
                <a:cubicBezTo>
                  <a:pt x="146050" y="2361693"/>
                  <a:pt x="161290" y="2361693"/>
                  <a:pt x="168910" y="2360423"/>
                </a:cubicBezTo>
                <a:cubicBezTo>
                  <a:pt x="189230" y="2365503"/>
                  <a:pt x="227330" y="2366773"/>
                  <a:pt x="271780" y="2366773"/>
                </a:cubicBezTo>
                <a:cubicBezTo>
                  <a:pt x="298450" y="2366773"/>
                  <a:pt x="327660" y="2366773"/>
                  <a:pt x="356870" y="2365503"/>
                </a:cubicBezTo>
                <a:cubicBezTo>
                  <a:pt x="394970" y="2364233"/>
                  <a:pt x="431800" y="2364233"/>
                  <a:pt x="457200" y="2365503"/>
                </a:cubicBezTo>
                <a:lnTo>
                  <a:pt x="461010" y="2365503"/>
                </a:lnTo>
                <a:lnTo>
                  <a:pt x="463550" y="2359153"/>
                </a:lnTo>
                <a:cubicBezTo>
                  <a:pt x="514350" y="2359153"/>
                  <a:pt x="563880" y="2357883"/>
                  <a:pt x="628650" y="2355343"/>
                </a:cubicBezTo>
                <a:lnTo>
                  <a:pt x="640080" y="2355343"/>
                </a:lnTo>
                <a:lnTo>
                  <a:pt x="638810" y="2352803"/>
                </a:lnTo>
                <a:lnTo>
                  <a:pt x="671830" y="2352803"/>
                </a:lnTo>
                <a:lnTo>
                  <a:pt x="671830" y="2347723"/>
                </a:lnTo>
                <a:cubicBezTo>
                  <a:pt x="694690" y="2347723"/>
                  <a:pt x="718820" y="2348993"/>
                  <a:pt x="745490" y="2350263"/>
                </a:cubicBezTo>
                <a:cubicBezTo>
                  <a:pt x="763270" y="2351533"/>
                  <a:pt x="781050" y="2351533"/>
                  <a:pt x="798830" y="2352803"/>
                </a:cubicBezTo>
                <a:lnTo>
                  <a:pt x="798830" y="2364233"/>
                </a:lnTo>
                <a:lnTo>
                  <a:pt x="1084688" y="2364233"/>
                </a:lnTo>
                <a:cubicBezTo>
                  <a:pt x="1167240" y="2364233"/>
                  <a:pt x="1245447" y="2362963"/>
                  <a:pt x="1327998" y="2361693"/>
                </a:cubicBezTo>
                <a:cubicBezTo>
                  <a:pt x="1506137" y="2359153"/>
                  <a:pt x="1675585" y="2356613"/>
                  <a:pt x="1831999" y="2360423"/>
                </a:cubicBezTo>
                <a:cubicBezTo>
                  <a:pt x="1905861" y="2359153"/>
                  <a:pt x="1962344" y="2359153"/>
                  <a:pt x="2010137" y="2360423"/>
                </a:cubicBezTo>
                <a:lnTo>
                  <a:pt x="2010137" y="2361693"/>
                </a:lnTo>
                <a:lnTo>
                  <a:pt x="2040551" y="2361693"/>
                </a:lnTo>
                <a:lnTo>
                  <a:pt x="2153517" y="2364233"/>
                </a:lnTo>
                <a:lnTo>
                  <a:pt x="2153517" y="2360423"/>
                </a:lnTo>
                <a:cubicBezTo>
                  <a:pt x="2201310" y="2360423"/>
                  <a:pt x="2253448" y="2359153"/>
                  <a:pt x="2309931" y="2359153"/>
                </a:cubicBezTo>
                <a:lnTo>
                  <a:pt x="2349034" y="2365503"/>
                </a:lnTo>
                <a:lnTo>
                  <a:pt x="2375103" y="2365503"/>
                </a:lnTo>
                <a:cubicBezTo>
                  <a:pt x="2431586" y="2366773"/>
                  <a:pt x="2457655" y="2366773"/>
                  <a:pt x="2466345" y="2359153"/>
                </a:cubicBezTo>
                <a:lnTo>
                  <a:pt x="2466345" y="2356613"/>
                </a:lnTo>
                <a:cubicBezTo>
                  <a:pt x="2488069" y="2355343"/>
                  <a:pt x="2509793" y="2355343"/>
                  <a:pt x="2527172" y="2354073"/>
                </a:cubicBezTo>
                <a:cubicBezTo>
                  <a:pt x="2570620" y="2359153"/>
                  <a:pt x="2627103" y="2357883"/>
                  <a:pt x="2692276" y="2357883"/>
                </a:cubicBezTo>
                <a:cubicBezTo>
                  <a:pt x="2757448" y="2356613"/>
                  <a:pt x="2826966" y="2356613"/>
                  <a:pt x="2874759" y="2361693"/>
                </a:cubicBezTo>
                <a:lnTo>
                  <a:pt x="2879104" y="2362963"/>
                </a:lnTo>
                <a:lnTo>
                  <a:pt x="2887793" y="2362963"/>
                </a:lnTo>
                <a:cubicBezTo>
                  <a:pt x="2909517" y="2361693"/>
                  <a:pt x="2996414" y="2360423"/>
                  <a:pt x="3078966" y="2359153"/>
                </a:cubicBezTo>
                <a:cubicBezTo>
                  <a:pt x="3157173" y="2357883"/>
                  <a:pt x="3244069" y="2356613"/>
                  <a:pt x="3313587" y="2355343"/>
                </a:cubicBezTo>
                <a:cubicBezTo>
                  <a:pt x="3326621" y="2357883"/>
                  <a:pt x="3357035" y="2359153"/>
                  <a:pt x="3383104" y="2359153"/>
                </a:cubicBezTo>
                <a:cubicBezTo>
                  <a:pt x="3483035" y="2357883"/>
                  <a:pt x="3596001" y="2356613"/>
                  <a:pt x="3735036" y="2356613"/>
                </a:cubicBezTo>
                <a:lnTo>
                  <a:pt x="3739380" y="2357883"/>
                </a:lnTo>
                <a:lnTo>
                  <a:pt x="3761105" y="2356613"/>
                </a:lnTo>
                <a:cubicBezTo>
                  <a:pt x="3852346" y="2356613"/>
                  <a:pt x="3943588" y="2357883"/>
                  <a:pt x="4034829" y="2357883"/>
                </a:cubicBezTo>
                <a:lnTo>
                  <a:pt x="4034829" y="2360423"/>
                </a:lnTo>
                <a:lnTo>
                  <a:pt x="4108691" y="2357883"/>
                </a:lnTo>
                <a:lnTo>
                  <a:pt x="4143450" y="2357883"/>
                </a:lnTo>
                <a:cubicBezTo>
                  <a:pt x="4356346" y="2359153"/>
                  <a:pt x="4577933" y="2360423"/>
                  <a:pt x="4803865" y="2360423"/>
                </a:cubicBezTo>
                <a:lnTo>
                  <a:pt x="4812554" y="2360423"/>
                </a:lnTo>
                <a:lnTo>
                  <a:pt x="4825588" y="2355343"/>
                </a:lnTo>
                <a:lnTo>
                  <a:pt x="4825588" y="2350263"/>
                </a:lnTo>
                <a:lnTo>
                  <a:pt x="4834278" y="2350263"/>
                </a:lnTo>
                <a:lnTo>
                  <a:pt x="5103658" y="2361693"/>
                </a:lnTo>
                <a:cubicBezTo>
                  <a:pt x="5142761" y="2361693"/>
                  <a:pt x="5164486" y="2359153"/>
                  <a:pt x="5190554" y="2357883"/>
                </a:cubicBezTo>
                <a:cubicBezTo>
                  <a:pt x="5229658" y="2355343"/>
                  <a:pt x="5264417" y="2351533"/>
                  <a:pt x="5377382" y="2356613"/>
                </a:cubicBezTo>
                <a:lnTo>
                  <a:pt x="5377382" y="2354073"/>
                </a:lnTo>
                <a:lnTo>
                  <a:pt x="5646762" y="2354073"/>
                </a:lnTo>
                <a:cubicBezTo>
                  <a:pt x="5963935" y="2354073"/>
                  <a:pt x="6328901" y="2354073"/>
                  <a:pt x="6611314" y="2359153"/>
                </a:cubicBezTo>
                <a:lnTo>
                  <a:pt x="6728625" y="2360423"/>
                </a:lnTo>
                <a:lnTo>
                  <a:pt x="6680832" y="2354073"/>
                </a:lnTo>
                <a:lnTo>
                  <a:pt x="6706901" y="2354073"/>
                </a:lnTo>
                <a:cubicBezTo>
                  <a:pt x="6815522" y="2356613"/>
                  <a:pt x="6858198" y="2357883"/>
                  <a:pt x="6865819" y="2354073"/>
                </a:cubicBezTo>
                <a:lnTo>
                  <a:pt x="6865819" y="2355343"/>
                </a:lnTo>
                <a:cubicBezTo>
                  <a:pt x="6867089" y="2355343"/>
                  <a:pt x="6867089" y="2355343"/>
                  <a:pt x="6868359" y="2354073"/>
                </a:cubicBezTo>
                <a:cubicBezTo>
                  <a:pt x="6869629" y="2354073"/>
                  <a:pt x="6870898" y="2355343"/>
                  <a:pt x="6873439" y="2355343"/>
                </a:cubicBezTo>
                <a:lnTo>
                  <a:pt x="6873439" y="2361693"/>
                </a:lnTo>
                <a:cubicBezTo>
                  <a:pt x="6908998" y="2360423"/>
                  <a:pt x="6938209" y="2360423"/>
                  <a:pt x="6963609" y="2361693"/>
                </a:cubicBezTo>
                <a:cubicBezTo>
                  <a:pt x="6992819" y="2362963"/>
                  <a:pt x="7019489" y="2362963"/>
                  <a:pt x="7047429" y="2360423"/>
                </a:cubicBezTo>
                <a:cubicBezTo>
                  <a:pt x="7048698" y="2361693"/>
                  <a:pt x="7049969" y="2364233"/>
                  <a:pt x="7053779" y="2365503"/>
                </a:cubicBezTo>
                <a:lnTo>
                  <a:pt x="7056319" y="2365503"/>
                </a:lnTo>
                <a:cubicBezTo>
                  <a:pt x="7060129" y="2365503"/>
                  <a:pt x="7062669" y="2364233"/>
                  <a:pt x="7065209" y="2364233"/>
                </a:cubicBezTo>
                <a:lnTo>
                  <a:pt x="7065209" y="2369313"/>
                </a:lnTo>
                <a:cubicBezTo>
                  <a:pt x="7133789" y="2369313"/>
                  <a:pt x="7155379" y="2361693"/>
                  <a:pt x="7165539" y="2355343"/>
                </a:cubicBezTo>
                <a:cubicBezTo>
                  <a:pt x="7220148" y="2356613"/>
                  <a:pt x="7268409" y="2359153"/>
                  <a:pt x="7315398" y="2362963"/>
                </a:cubicBezTo>
                <a:lnTo>
                  <a:pt x="7315398" y="2357883"/>
                </a:lnTo>
                <a:lnTo>
                  <a:pt x="7333179" y="2357883"/>
                </a:lnTo>
                <a:lnTo>
                  <a:pt x="7333179" y="2354073"/>
                </a:lnTo>
                <a:lnTo>
                  <a:pt x="7408109" y="2354073"/>
                </a:lnTo>
                <a:lnTo>
                  <a:pt x="7455098" y="2356613"/>
                </a:lnTo>
                <a:lnTo>
                  <a:pt x="7456369" y="2356613"/>
                </a:lnTo>
                <a:cubicBezTo>
                  <a:pt x="7466529" y="2352803"/>
                  <a:pt x="7500819" y="2352803"/>
                  <a:pt x="7532569" y="2352803"/>
                </a:cubicBezTo>
                <a:cubicBezTo>
                  <a:pt x="7560509" y="2352803"/>
                  <a:pt x="7585909" y="2352803"/>
                  <a:pt x="7597339" y="2350263"/>
                </a:cubicBezTo>
                <a:lnTo>
                  <a:pt x="7660839" y="2350263"/>
                </a:lnTo>
                <a:lnTo>
                  <a:pt x="7660839" y="2343913"/>
                </a:lnTo>
                <a:lnTo>
                  <a:pt x="7677348" y="2343913"/>
                </a:lnTo>
                <a:lnTo>
                  <a:pt x="7677348" y="2337563"/>
                </a:lnTo>
                <a:cubicBezTo>
                  <a:pt x="7677348" y="2327403"/>
                  <a:pt x="7677348" y="2315973"/>
                  <a:pt x="7678619" y="2303273"/>
                </a:cubicBezTo>
                <a:lnTo>
                  <a:pt x="7678619" y="2290573"/>
                </a:lnTo>
                <a:cubicBezTo>
                  <a:pt x="7678619" y="2280413"/>
                  <a:pt x="7678619" y="2272793"/>
                  <a:pt x="7679889" y="2263903"/>
                </a:cubicBezTo>
                <a:lnTo>
                  <a:pt x="7681159" y="2247393"/>
                </a:lnTo>
                <a:cubicBezTo>
                  <a:pt x="7684969" y="2183893"/>
                  <a:pt x="7683698" y="2169923"/>
                  <a:pt x="7683698" y="2155953"/>
                </a:cubicBezTo>
                <a:cubicBezTo>
                  <a:pt x="7682429" y="2141983"/>
                  <a:pt x="7682429" y="2129283"/>
                  <a:pt x="7686239" y="2067053"/>
                </a:cubicBezTo>
                <a:lnTo>
                  <a:pt x="7687509" y="2049273"/>
                </a:lnTo>
                <a:lnTo>
                  <a:pt x="7676079" y="2061973"/>
                </a:lnTo>
                <a:cubicBezTo>
                  <a:pt x="7674809" y="2049273"/>
                  <a:pt x="7677348" y="2021333"/>
                  <a:pt x="7678619" y="1999743"/>
                </a:cubicBezTo>
                <a:cubicBezTo>
                  <a:pt x="7681159" y="1966723"/>
                  <a:pt x="7684969" y="1928623"/>
                  <a:pt x="7682429" y="1894333"/>
                </a:cubicBezTo>
                <a:lnTo>
                  <a:pt x="7691319" y="1922273"/>
                </a:lnTo>
                <a:lnTo>
                  <a:pt x="7690048" y="1875283"/>
                </a:lnTo>
                <a:cubicBezTo>
                  <a:pt x="7690048" y="1860043"/>
                  <a:pt x="7688779" y="1843533"/>
                  <a:pt x="7688779" y="1827023"/>
                </a:cubicBezTo>
                <a:cubicBezTo>
                  <a:pt x="7691319" y="1814323"/>
                  <a:pt x="7693859" y="1801623"/>
                  <a:pt x="7695129" y="1791463"/>
                </a:cubicBezTo>
                <a:lnTo>
                  <a:pt x="7700209" y="1791463"/>
                </a:lnTo>
                <a:cubicBezTo>
                  <a:pt x="7704019" y="1739393"/>
                  <a:pt x="7702748" y="1735583"/>
                  <a:pt x="7698939" y="1731773"/>
                </a:cubicBezTo>
                <a:cubicBezTo>
                  <a:pt x="7697669" y="1730503"/>
                  <a:pt x="7695129" y="1729233"/>
                  <a:pt x="7693859" y="1729233"/>
                </a:cubicBezTo>
                <a:cubicBezTo>
                  <a:pt x="7692589" y="1726693"/>
                  <a:pt x="7691319" y="1720343"/>
                  <a:pt x="7691319" y="1703833"/>
                </a:cubicBezTo>
                <a:cubicBezTo>
                  <a:pt x="7692589" y="1703833"/>
                  <a:pt x="7693859" y="1703833"/>
                  <a:pt x="7696398" y="1702563"/>
                </a:cubicBezTo>
                <a:cubicBezTo>
                  <a:pt x="7701479" y="1700023"/>
                  <a:pt x="7702748" y="1693673"/>
                  <a:pt x="7702748" y="1667003"/>
                </a:cubicBezTo>
                <a:cubicBezTo>
                  <a:pt x="7704019" y="1656843"/>
                  <a:pt x="7702748" y="1631443"/>
                  <a:pt x="7700209" y="1599693"/>
                </a:cubicBezTo>
                <a:cubicBezTo>
                  <a:pt x="7698939" y="1579373"/>
                  <a:pt x="7697669" y="1556513"/>
                  <a:pt x="7696398" y="1533653"/>
                </a:cubicBezTo>
                <a:lnTo>
                  <a:pt x="7696398" y="1510793"/>
                </a:lnTo>
                <a:cubicBezTo>
                  <a:pt x="7701479" y="1507719"/>
                  <a:pt x="7702748" y="1501599"/>
                  <a:pt x="7701479" y="1483707"/>
                </a:cubicBezTo>
                <a:lnTo>
                  <a:pt x="7697669" y="1483707"/>
                </a:lnTo>
                <a:lnTo>
                  <a:pt x="7697669" y="1481353"/>
                </a:lnTo>
                <a:lnTo>
                  <a:pt x="7688779" y="1480883"/>
                </a:lnTo>
                <a:lnTo>
                  <a:pt x="7688779" y="1474291"/>
                </a:lnTo>
                <a:lnTo>
                  <a:pt x="7695129" y="1474291"/>
                </a:lnTo>
                <a:lnTo>
                  <a:pt x="7691319" y="1455458"/>
                </a:lnTo>
                <a:lnTo>
                  <a:pt x="7691319" y="1452633"/>
                </a:lnTo>
                <a:cubicBezTo>
                  <a:pt x="7693859" y="1435213"/>
                  <a:pt x="7697669" y="1417322"/>
                  <a:pt x="7691319" y="1405080"/>
                </a:cubicBezTo>
                <a:cubicBezTo>
                  <a:pt x="7691319" y="1404139"/>
                  <a:pt x="7691319" y="1403668"/>
                  <a:pt x="7692589" y="1403197"/>
                </a:cubicBezTo>
                <a:lnTo>
                  <a:pt x="7695129" y="1402726"/>
                </a:lnTo>
                <a:lnTo>
                  <a:pt x="7695129" y="1400843"/>
                </a:lnTo>
                <a:cubicBezTo>
                  <a:pt x="7693859" y="1396135"/>
                  <a:pt x="7693859" y="1389072"/>
                  <a:pt x="7692589" y="1381539"/>
                </a:cubicBezTo>
                <a:cubicBezTo>
                  <a:pt x="7691319" y="1366473"/>
                  <a:pt x="7688779" y="1349523"/>
                  <a:pt x="7686239" y="1341519"/>
                </a:cubicBezTo>
                <a:cubicBezTo>
                  <a:pt x="7686239" y="1340578"/>
                  <a:pt x="7687509" y="1339636"/>
                  <a:pt x="7687509" y="1339165"/>
                </a:cubicBezTo>
                <a:cubicBezTo>
                  <a:pt x="7687509" y="1338694"/>
                  <a:pt x="7687509" y="1338224"/>
                  <a:pt x="7688779" y="1338224"/>
                </a:cubicBezTo>
                <a:lnTo>
                  <a:pt x="7683698" y="1337282"/>
                </a:lnTo>
                <a:lnTo>
                  <a:pt x="7690048" y="1337753"/>
                </a:lnTo>
                <a:lnTo>
                  <a:pt x="7691319" y="1337282"/>
                </a:lnTo>
                <a:lnTo>
                  <a:pt x="7691319" y="1336811"/>
                </a:lnTo>
                <a:cubicBezTo>
                  <a:pt x="7697669" y="1325982"/>
                  <a:pt x="7695129" y="1303383"/>
                  <a:pt x="7692589" y="1283138"/>
                </a:cubicBezTo>
                <a:cubicBezTo>
                  <a:pt x="7691319" y="1268071"/>
                  <a:pt x="7688779" y="1249238"/>
                  <a:pt x="7692589" y="1245472"/>
                </a:cubicBezTo>
                <a:lnTo>
                  <a:pt x="7696398" y="1245472"/>
                </a:lnTo>
                <a:lnTo>
                  <a:pt x="7695129" y="1209219"/>
                </a:lnTo>
                <a:lnTo>
                  <a:pt x="7701479" y="1209219"/>
                </a:lnTo>
                <a:cubicBezTo>
                  <a:pt x="7701479" y="1205452"/>
                  <a:pt x="7702748" y="1201215"/>
                  <a:pt x="7702748" y="1197448"/>
                </a:cubicBezTo>
                <a:lnTo>
                  <a:pt x="7704019" y="1198390"/>
                </a:lnTo>
                <a:lnTo>
                  <a:pt x="7702748" y="1192269"/>
                </a:lnTo>
                <a:lnTo>
                  <a:pt x="7702748" y="1191327"/>
                </a:lnTo>
                <a:lnTo>
                  <a:pt x="7698939" y="1156016"/>
                </a:lnTo>
                <a:lnTo>
                  <a:pt x="7691319" y="1156016"/>
                </a:lnTo>
                <a:cubicBezTo>
                  <a:pt x="7690048" y="1153662"/>
                  <a:pt x="7690048" y="1151308"/>
                  <a:pt x="7688779" y="1149424"/>
                </a:cubicBezTo>
                <a:lnTo>
                  <a:pt x="7690048" y="1149895"/>
                </a:lnTo>
                <a:lnTo>
                  <a:pt x="7691319" y="1142362"/>
                </a:lnTo>
                <a:cubicBezTo>
                  <a:pt x="7692589" y="1134829"/>
                  <a:pt x="7692589" y="1128708"/>
                  <a:pt x="7692589" y="1123058"/>
                </a:cubicBezTo>
                <a:cubicBezTo>
                  <a:pt x="7695129" y="1120233"/>
                  <a:pt x="7697669" y="1117408"/>
                  <a:pt x="7698939" y="1114113"/>
                </a:cubicBezTo>
                <a:lnTo>
                  <a:pt x="7700209" y="1112700"/>
                </a:lnTo>
                <a:lnTo>
                  <a:pt x="7696398" y="1111759"/>
                </a:lnTo>
                <a:cubicBezTo>
                  <a:pt x="7696398" y="1111288"/>
                  <a:pt x="7693859" y="1109405"/>
                  <a:pt x="7692589" y="1100930"/>
                </a:cubicBezTo>
                <a:cubicBezTo>
                  <a:pt x="7692589" y="1089630"/>
                  <a:pt x="7690048" y="1080684"/>
                  <a:pt x="7686239" y="1065618"/>
                </a:cubicBezTo>
                <a:lnTo>
                  <a:pt x="7696398" y="1051964"/>
                </a:lnTo>
                <a:cubicBezTo>
                  <a:pt x="7700209" y="1046785"/>
                  <a:pt x="7700209" y="1045373"/>
                  <a:pt x="7700209" y="1043019"/>
                </a:cubicBezTo>
                <a:cubicBezTo>
                  <a:pt x="7700209" y="1041135"/>
                  <a:pt x="7700209" y="1038310"/>
                  <a:pt x="7704019" y="1030307"/>
                </a:cubicBezTo>
                <a:lnTo>
                  <a:pt x="7700209" y="1029836"/>
                </a:lnTo>
                <a:cubicBezTo>
                  <a:pt x="7698939" y="1027011"/>
                  <a:pt x="7698939" y="1016182"/>
                  <a:pt x="7698939" y="1009120"/>
                </a:cubicBezTo>
                <a:cubicBezTo>
                  <a:pt x="7698939" y="994995"/>
                  <a:pt x="7698939" y="989816"/>
                  <a:pt x="7696398" y="988403"/>
                </a:cubicBezTo>
                <a:cubicBezTo>
                  <a:pt x="7698939" y="981812"/>
                  <a:pt x="7700209" y="975691"/>
                  <a:pt x="7700209" y="969100"/>
                </a:cubicBezTo>
                <a:cubicBezTo>
                  <a:pt x="7700209" y="961567"/>
                  <a:pt x="7700209" y="953563"/>
                  <a:pt x="7705289" y="943675"/>
                </a:cubicBezTo>
                <a:close/>
                <a:moveTo>
                  <a:pt x="27940" y="495300"/>
                </a:moveTo>
                <a:lnTo>
                  <a:pt x="27940" y="488950"/>
                </a:lnTo>
                <a:lnTo>
                  <a:pt x="29210" y="488950"/>
                </a:lnTo>
                <a:cubicBezTo>
                  <a:pt x="27940" y="491490"/>
                  <a:pt x="27940" y="492760"/>
                  <a:pt x="27940" y="495300"/>
                </a:cubicBezTo>
                <a:close/>
                <a:moveTo>
                  <a:pt x="38100" y="1752093"/>
                </a:moveTo>
                <a:cubicBezTo>
                  <a:pt x="38100" y="1748283"/>
                  <a:pt x="36830" y="1745743"/>
                  <a:pt x="36830" y="1743204"/>
                </a:cubicBezTo>
                <a:lnTo>
                  <a:pt x="38100" y="1743204"/>
                </a:lnTo>
                <a:lnTo>
                  <a:pt x="38100" y="1752093"/>
                </a:lnTo>
                <a:close/>
                <a:moveTo>
                  <a:pt x="7630359" y="546100"/>
                </a:moveTo>
                <a:lnTo>
                  <a:pt x="7631629" y="577850"/>
                </a:lnTo>
                <a:lnTo>
                  <a:pt x="7622739" y="563880"/>
                </a:lnTo>
                <a:lnTo>
                  <a:pt x="7625279" y="591820"/>
                </a:lnTo>
                <a:cubicBezTo>
                  <a:pt x="7630359" y="647700"/>
                  <a:pt x="7629089" y="669290"/>
                  <a:pt x="7627819" y="718820"/>
                </a:cubicBezTo>
                <a:lnTo>
                  <a:pt x="7626549" y="741680"/>
                </a:lnTo>
                <a:lnTo>
                  <a:pt x="7624009" y="762000"/>
                </a:lnTo>
                <a:cubicBezTo>
                  <a:pt x="7621469" y="786130"/>
                  <a:pt x="7621469" y="817880"/>
                  <a:pt x="7622739" y="843280"/>
                </a:cubicBezTo>
                <a:lnTo>
                  <a:pt x="7618929" y="843280"/>
                </a:lnTo>
                <a:lnTo>
                  <a:pt x="7618929" y="868815"/>
                </a:lnTo>
                <a:lnTo>
                  <a:pt x="7622739" y="868815"/>
                </a:lnTo>
                <a:lnTo>
                  <a:pt x="7627819" y="895181"/>
                </a:lnTo>
                <a:lnTo>
                  <a:pt x="7622739" y="895181"/>
                </a:lnTo>
                <a:cubicBezTo>
                  <a:pt x="7622739" y="897535"/>
                  <a:pt x="7622739" y="899418"/>
                  <a:pt x="7624009" y="901772"/>
                </a:cubicBezTo>
                <a:lnTo>
                  <a:pt x="7615119" y="901772"/>
                </a:lnTo>
                <a:lnTo>
                  <a:pt x="7615119" y="902714"/>
                </a:lnTo>
                <a:lnTo>
                  <a:pt x="7620199" y="940380"/>
                </a:lnTo>
                <a:cubicBezTo>
                  <a:pt x="7618929" y="941792"/>
                  <a:pt x="7618929" y="944146"/>
                  <a:pt x="7617659" y="947442"/>
                </a:cubicBezTo>
                <a:cubicBezTo>
                  <a:pt x="7616389" y="950267"/>
                  <a:pt x="7615119" y="954504"/>
                  <a:pt x="7613849" y="955446"/>
                </a:cubicBezTo>
                <a:lnTo>
                  <a:pt x="7612579" y="955446"/>
                </a:lnTo>
                <a:cubicBezTo>
                  <a:pt x="7611309" y="965804"/>
                  <a:pt x="7612579" y="978045"/>
                  <a:pt x="7615119" y="991228"/>
                </a:cubicBezTo>
                <a:cubicBezTo>
                  <a:pt x="7617659" y="1006295"/>
                  <a:pt x="7620199" y="1022303"/>
                  <a:pt x="7617659" y="1037369"/>
                </a:cubicBezTo>
                <a:lnTo>
                  <a:pt x="7617659" y="1038310"/>
                </a:lnTo>
                <a:cubicBezTo>
                  <a:pt x="7618929" y="1039723"/>
                  <a:pt x="7618929" y="1043490"/>
                  <a:pt x="7620199" y="1048198"/>
                </a:cubicBezTo>
                <a:cubicBezTo>
                  <a:pt x="7620199" y="1055731"/>
                  <a:pt x="7618929" y="1062793"/>
                  <a:pt x="7618929" y="1070326"/>
                </a:cubicBezTo>
                <a:cubicBezTo>
                  <a:pt x="7617659" y="1088688"/>
                  <a:pt x="7615119" y="1107992"/>
                  <a:pt x="7620199" y="1131062"/>
                </a:cubicBezTo>
                <a:lnTo>
                  <a:pt x="7611309" y="1149424"/>
                </a:lnTo>
                <a:lnTo>
                  <a:pt x="7611309" y="1149895"/>
                </a:lnTo>
                <a:cubicBezTo>
                  <a:pt x="7611309" y="1156957"/>
                  <a:pt x="7612579" y="1159312"/>
                  <a:pt x="7618929" y="1159782"/>
                </a:cubicBezTo>
                <a:cubicBezTo>
                  <a:pt x="7621469" y="1159782"/>
                  <a:pt x="7622739" y="1159782"/>
                  <a:pt x="7625279" y="1158841"/>
                </a:cubicBezTo>
                <a:cubicBezTo>
                  <a:pt x="7625279" y="1161195"/>
                  <a:pt x="7625279" y="1163549"/>
                  <a:pt x="7626549" y="1167316"/>
                </a:cubicBezTo>
                <a:cubicBezTo>
                  <a:pt x="7627819" y="1177203"/>
                  <a:pt x="7626549" y="1180969"/>
                  <a:pt x="7626549" y="1182853"/>
                </a:cubicBezTo>
                <a:cubicBezTo>
                  <a:pt x="7625279" y="1182853"/>
                  <a:pt x="7624009" y="1182853"/>
                  <a:pt x="7621469" y="1183323"/>
                </a:cubicBezTo>
                <a:cubicBezTo>
                  <a:pt x="7617659" y="1184265"/>
                  <a:pt x="7616389" y="1186148"/>
                  <a:pt x="7616389" y="1188502"/>
                </a:cubicBezTo>
                <a:lnTo>
                  <a:pt x="7617659" y="1191798"/>
                </a:lnTo>
                <a:cubicBezTo>
                  <a:pt x="7621469" y="1202156"/>
                  <a:pt x="7625279" y="1215810"/>
                  <a:pt x="7625279" y="1231347"/>
                </a:cubicBezTo>
                <a:lnTo>
                  <a:pt x="7624009" y="1231347"/>
                </a:lnTo>
                <a:lnTo>
                  <a:pt x="7624009" y="1228993"/>
                </a:lnTo>
                <a:cubicBezTo>
                  <a:pt x="7622739" y="1219106"/>
                  <a:pt x="7621469" y="1218164"/>
                  <a:pt x="7615119" y="1218164"/>
                </a:cubicBezTo>
                <a:cubicBezTo>
                  <a:pt x="7607499" y="1218164"/>
                  <a:pt x="7607499" y="1220047"/>
                  <a:pt x="7604959" y="1228522"/>
                </a:cubicBezTo>
                <a:lnTo>
                  <a:pt x="7603689" y="1229935"/>
                </a:lnTo>
                <a:lnTo>
                  <a:pt x="7607499" y="1230876"/>
                </a:lnTo>
                <a:cubicBezTo>
                  <a:pt x="7613849" y="1233701"/>
                  <a:pt x="7613849" y="1254888"/>
                  <a:pt x="7613849" y="1270896"/>
                </a:cubicBezTo>
                <a:cubicBezTo>
                  <a:pt x="7613849" y="1298675"/>
                  <a:pt x="7616389" y="1309974"/>
                  <a:pt x="7622739" y="1313270"/>
                </a:cubicBezTo>
                <a:lnTo>
                  <a:pt x="7621469" y="1317508"/>
                </a:lnTo>
                <a:lnTo>
                  <a:pt x="7618929" y="1317508"/>
                </a:lnTo>
                <a:cubicBezTo>
                  <a:pt x="7615119" y="1331161"/>
                  <a:pt x="7617659" y="1336340"/>
                  <a:pt x="7621469" y="1342461"/>
                </a:cubicBezTo>
                <a:cubicBezTo>
                  <a:pt x="7625279" y="1348111"/>
                  <a:pt x="7629089" y="1354702"/>
                  <a:pt x="7627819" y="1371652"/>
                </a:cubicBezTo>
                <a:cubicBezTo>
                  <a:pt x="7626549" y="1377773"/>
                  <a:pt x="7626549" y="1382010"/>
                  <a:pt x="7625279" y="1383893"/>
                </a:cubicBezTo>
                <a:lnTo>
                  <a:pt x="7621469" y="1383893"/>
                </a:lnTo>
                <a:lnTo>
                  <a:pt x="7625279" y="1410259"/>
                </a:lnTo>
                <a:lnTo>
                  <a:pt x="7625279" y="1411672"/>
                </a:lnTo>
                <a:lnTo>
                  <a:pt x="7622739" y="1411672"/>
                </a:lnTo>
                <a:lnTo>
                  <a:pt x="7624009" y="1440392"/>
                </a:lnTo>
                <a:lnTo>
                  <a:pt x="7618929" y="1437096"/>
                </a:lnTo>
                <a:lnTo>
                  <a:pt x="7624009" y="1448867"/>
                </a:lnTo>
                <a:cubicBezTo>
                  <a:pt x="7625279" y="1452162"/>
                  <a:pt x="7627819" y="1457812"/>
                  <a:pt x="7629089" y="1462991"/>
                </a:cubicBezTo>
                <a:lnTo>
                  <a:pt x="7625279" y="1468170"/>
                </a:lnTo>
                <a:cubicBezTo>
                  <a:pt x="7616389" y="1478999"/>
                  <a:pt x="7617659" y="1484178"/>
                  <a:pt x="7618929" y="1492182"/>
                </a:cubicBezTo>
                <a:cubicBezTo>
                  <a:pt x="7620199" y="1495478"/>
                  <a:pt x="7620199" y="1499245"/>
                  <a:pt x="7621469" y="1504424"/>
                </a:cubicBezTo>
                <a:lnTo>
                  <a:pt x="7616389" y="1513333"/>
                </a:lnTo>
                <a:cubicBezTo>
                  <a:pt x="7615119" y="1517143"/>
                  <a:pt x="7615119" y="1519683"/>
                  <a:pt x="7613849" y="1523493"/>
                </a:cubicBezTo>
                <a:lnTo>
                  <a:pt x="7621469" y="1523493"/>
                </a:lnTo>
                <a:lnTo>
                  <a:pt x="7621469" y="1533653"/>
                </a:lnTo>
                <a:lnTo>
                  <a:pt x="7616389" y="1533653"/>
                </a:lnTo>
                <a:cubicBezTo>
                  <a:pt x="7613849" y="1546353"/>
                  <a:pt x="7612579" y="1567943"/>
                  <a:pt x="7611309" y="1595883"/>
                </a:cubicBezTo>
                <a:cubicBezTo>
                  <a:pt x="7610039" y="1616203"/>
                  <a:pt x="7610039" y="1637793"/>
                  <a:pt x="7607499" y="1663193"/>
                </a:cubicBezTo>
                <a:lnTo>
                  <a:pt x="7620199" y="1664463"/>
                </a:lnTo>
                <a:cubicBezTo>
                  <a:pt x="7621469" y="1661923"/>
                  <a:pt x="7621469" y="1655573"/>
                  <a:pt x="7622739" y="1649223"/>
                </a:cubicBezTo>
                <a:lnTo>
                  <a:pt x="7626549" y="1649223"/>
                </a:lnTo>
                <a:cubicBezTo>
                  <a:pt x="7626549" y="1656843"/>
                  <a:pt x="7627819" y="1665733"/>
                  <a:pt x="7629089" y="1674623"/>
                </a:cubicBezTo>
                <a:cubicBezTo>
                  <a:pt x="7624009" y="1680973"/>
                  <a:pt x="7624009" y="1698753"/>
                  <a:pt x="7625279" y="1736853"/>
                </a:cubicBezTo>
                <a:lnTo>
                  <a:pt x="7625279" y="1747013"/>
                </a:lnTo>
                <a:lnTo>
                  <a:pt x="7616389" y="1744473"/>
                </a:lnTo>
                <a:lnTo>
                  <a:pt x="7616389" y="1754633"/>
                </a:lnTo>
                <a:cubicBezTo>
                  <a:pt x="7617659" y="1785113"/>
                  <a:pt x="7620199" y="1794003"/>
                  <a:pt x="7622739" y="1805433"/>
                </a:cubicBezTo>
                <a:cubicBezTo>
                  <a:pt x="7624009" y="1810513"/>
                  <a:pt x="7625279" y="1816863"/>
                  <a:pt x="7626549" y="1825753"/>
                </a:cubicBezTo>
                <a:cubicBezTo>
                  <a:pt x="7625279" y="1872743"/>
                  <a:pt x="7620199" y="1885443"/>
                  <a:pt x="7615119" y="1895603"/>
                </a:cubicBezTo>
                <a:lnTo>
                  <a:pt x="7613849" y="1898143"/>
                </a:lnTo>
                <a:lnTo>
                  <a:pt x="7613849" y="1900683"/>
                </a:lnTo>
                <a:cubicBezTo>
                  <a:pt x="7613849" y="1929893"/>
                  <a:pt x="7613849" y="1933703"/>
                  <a:pt x="7620199" y="1934973"/>
                </a:cubicBezTo>
                <a:cubicBezTo>
                  <a:pt x="7622739" y="1934973"/>
                  <a:pt x="7624009" y="1934973"/>
                  <a:pt x="7625279" y="1933703"/>
                </a:cubicBezTo>
                <a:lnTo>
                  <a:pt x="7625279" y="1941323"/>
                </a:lnTo>
                <a:cubicBezTo>
                  <a:pt x="7622739" y="2007363"/>
                  <a:pt x="7625279" y="2055623"/>
                  <a:pt x="7629089" y="2129283"/>
                </a:cubicBezTo>
                <a:lnTo>
                  <a:pt x="7630359" y="2141983"/>
                </a:lnTo>
                <a:cubicBezTo>
                  <a:pt x="7624009" y="2141983"/>
                  <a:pt x="7624009" y="2148333"/>
                  <a:pt x="7622739" y="2150873"/>
                </a:cubicBezTo>
                <a:lnTo>
                  <a:pt x="7622739" y="2152143"/>
                </a:lnTo>
                <a:lnTo>
                  <a:pt x="7626549" y="2177543"/>
                </a:lnTo>
                <a:lnTo>
                  <a:pt x="7624009" y="2173733"/>
                </a:lnTo>
                <a:lnTo>
                  <a:pt x="7625279" y="2201673"/>
                </a:lnTo>
                <a:cubicBezTo>
                  <a:pt x="7626549" y="2218183"/>
                  <a:pt x="7627819" y="2221993"/>
                  <a:pt x="7630359" y="2225803"/>
                </a:cubicBezTo>
                <a:cubicBezTo>
                  <a:pt x="7631629" y="2228343"/>
                  <a:pt x="7634169" y="2230883"/>
                  <a:pt x="7635439" y="2261363"/>
                </a:cubicBezTo>
                <a:lnTo>
                  <a:pt x="7635439" y="2263903"/>
                </a:lnTo>
                <a:cubicBezTo>
                  <a:pt x="7637979" y="2270253"/>
                  <a:pt x="7636709" y="2285493"/>
                  <a:pt x="7635439" y="2295653"/>
                </a:cubicBezTo>
                <a:lnTo>
                  <a:pt x="7621469" y="2294383"/>
                </a:lnTo>
                <a:lnTo>
                  <a:pt x="7596069" y="2291843"/>
                </a:lnTo>
                <a:cubicBezTo>
                  <a:pt x="7575749" y="2290573"/>
                  <a:pt x="7556699" y="2291843"/>
                  <a:pt x="7541459" y="2293113"/>
                </a:cubicBezTo>
                <a:lnTo>
                  <a:pt x="7541459" y="2289303"/>
                </a:lnTo>
                <a:lnTo>
                  <a:pt x="7536379" y="2286763"/>
                </a:lnTo>
                <a:lnTo>
                  <a:pt x="7489389" y="2290573"/>
                </a:lnTo>
                <a:cubicBezTo>
                  <a:pt x="7444939" y="2293113"/>
                  <a:pt x="7437319" y="2294383"/>
                  <a:pt x="7391599" y="2299463"/>
                </a:cubicBezTo>
                <a:cubicBezTo>
                  <a:pt x="7364929" y="2296923"/>
                  <a:pt x="7338259" y="2295653"/>
                  <a:pt x="7311589" y="2295653"/>
                </a:cubicBezTo>
                <a:lnTo>
                  <a:pt x="7297619" y="2295653"/>
                </a:lnTo>
                <a:cubicBezTo>
                  <a:pt x="7287459" y="2294383"/>
                  <a:pt x="7274759" y="2293113"/>
                  <a:pt x="7258249" y="2293113"/>
                </a:cubicBezTo>
                <a:lnTo>
                  <a:pt x="7258249" y="2295653"/>
                </a:lnTo>
                <a:lnTo>
                  <a:pt x="7255709" y="2295653"/>
                </a:lnTo>
                <a:cubicBezTo>
                  <a:pt x="7254439" y="2294383"/>
                  <a:pt x="7253169" y="2294383"/>
                  <a:pt x="7251899" y="2293113"/>
                </a:cubicBezTo>
                <a:lnTo>
                  <a:pt x="7249359" y="2293113"/>
                </a:lnTo>
                <a:cubicBezTo>
                  <a:pt x="7237929" y="2295653"/>
                  <a:pt x="7225229" y="2296923"/>
                  <a:pt x="7209989" y="2298193"/>
                </a:cubicBezTo>
                <a:lnTo>
                  <a:pt x="7192209" y="2290573"/>
                </a:lnTo>
                <a:lnTo>
                  <a:pt x="7185859" y="2295653"/>
                </a:lnTo>
                <a:lnTo>
                  <a:pt x="7070289" y="2290573"/>
                </a:lnTo>
                <a:cubicBezTo>
                  <a:pt x="7052509" y="2293113"/>
                  <a:pt x="7034729" y="2294383"/>
                  <a:pt x="7018219" y="2296923"/>
                </a:cubicBezTo>
                <a:cubicBezTo>
                  <a:pt x="6992819" y="2296923"/>
                  <a:pt x="6968689" y="2295653"/>
                  <a:pt x="6943289" y="2295653"/>
                </a:cubicBezTo>
                <a:lnTo>
                  <a:pt x="6943289" y="2290573"/>
                </a:lnTo>
                <a:lnTo>
                  <a:pt x="6892489" y="2294383"/>
                </a:lnTo>
                <a:cubicBezTo>
                  <a:pt x="6883599" y="2294383"/>
                  <a:pt x="6875979" y="2294383"/>
                  <a:pt x="6865819" y="2293113"/>
                </a:cubicBezTo>
                <a:lnTo>
                  <a:pt x="6865819" y="2291843"/>
                </a:lnTo>
                <a:cubicBezTo>
                  <a:pt x="6793798" y="2288033"/>
                  <a:pt x="6672143" y="2286763"/>
                  <a:pt x="6528764" y="2286763"/>
                </a:cubicBezTo>
                <a:lnTo>
                  <a:pt x="6428832" y="2286763"/>
                </a:lnTo>
                <a:lnTo>
                  <a:pt x="6467936" y="2291843"/>
                </a:lnTo>
                <a:cubicBezTo>
                  <a:pt x="6441867" y="2291843"/>
                  <a:pt x="6424487" y="2290573"/>
                  <a:pt x="6402763" y="2290573"/>
                </a:cubicBezTo>
                <a:cubicBezTo>
                  <a:pt x="6389729" y="2290573"/>
                  <a:pt x="6376694" y="2289303"/>
                  <a:pt x="6363660" y="2289303"/>
                </a:cubicBezTo>
                <a:lnTo>
                  <a:pt x="6354970" y="2289303"/>
                </a:lnTo>
                <a:cubicBezTo>
                  <a:pt x="6341936" y="2290573"/>
                  <a:pt x="6324556" y="2291843"/>
                  <a:pt x="6315867" y="2294383"/>
                </a:cubicBezTo>
                <a:lnTo>
                  <a:pt x="6315867" y="2293113"/>
                </a:lnTo>
                <a:cubicBezTo>
                  <a:pt x="6215936" y="2289303"/>
                  <a:pt x="6146418" y="2290573"/>
                  <a:pt x="6089935" y="2294383"/>
                </a:cubicBezTo>
                <a:lnTo>
                  <a:pt x="6081246" y="2294383"/>
                </a:lnTo>
                <a:cubicBezTo>
                  <a:pt x="5872694" y="2294383"/>
                  <a:pt x="5638073" y="2294383"/>
                  <a:pt x="5585935" y="2286763"/>
                </a:cubicBezTo>
                <a:lnTo>
                  <a:pt x="5577245" y="2286763"/>
                </a:lnTo>
                <a:cubicBezTo>
                  <a:pt x="5503383" y="2286763"/>
                  <a:pt x="5481659" y="2286763"/>
                  <a:pt x="5477314" y="2293113"/>
                </a:cubicBezTo>
                <a:lnTo>
                  <a:pt x="5442555" y="2293113"/>
                </a:lnTo>
                <a:lnTo>
                  <a:pt x="5386072" y="2289303"/>
                </a:lnTo>
                <a:lnTo>
                  <a:pt x="5333935" y="2294383"/>
                </a:lnTo>
                <a:cubicBezTo>
                  <a:pt x="5307866" y="2294383"/>
                  <a:pt x="5281797" y="2294383"/>
                  <a:pt x="5264417" y="2293113"/>
                </a:cubicBezTo>
                <a:lnTo>
                  <a:pt x="5264417" y="2284223"/>
                </a:lnTo>
                <a:cubicBezTo>
                  <a:pt x="5155797" y="2281683"/>
                  <a:pt x="4995038" y="2282953"/>
                  <a:pt x="4877727" y="2284223"/>
                </a:cubicBezTo>
                <a:cubicBezTo>
                  <a:pt x="4825589" y="2284223"/>
                  <a:pt x="4777796" y="2285493"/>
                  <a:pt x="4751727" y="2285493"/>
                </a:cubicBezTo>
                <a:lnTo>
                  <a:pt x="4751727" y="2288033"/>
                </a:lnTo>
                <a:lnTo>
                  <a:pt x="4395451" y="2288033"/>
                </a:lnTo>
                <a:lnTo>
                  <a:pt x="4395451" y="2285493"/>
                </a:lnTo>
                <a:cubicBezTo>
                  <a:pt x="4382416" y="2286763"/>
                  <a:pt x="4369382" y="2286763"/>
                  <a:pt x="4360692" y="2288033"/>
                </a:cubicBezTo>
                <a:lnTo>
                  <a:pt x="4243382" y="2288033"/>
                </a:lnTo>
                <a:cubicBezTo>
                  <a:pt x="3934899" y="2288033"/>
                  <a:pt x="3613381" y="2288033"/>
                  <a:pt x="3330967" y="2291843"/>
                </a:cubicBezTo>
                <a:lnTo>
                  <a:pt x="3313588" y="2291843"/>
                </a:lnTo>
                <a:cubicBezTo>
                  <a:pt x="3283174" y="2291843"/>
                  <a:pt x="3257105" y="2293113"/>
                  <a:pt x="3226691" y="2293113"/>
                </a:cubicBezTo>
                <a:lnTo>
                  <a:pt x="3078967" y="2295653"/>
                </a:lnTo>
                <a:lnTo>
                  <a:pt x="3109380" y="2298193"/>
                </a:lnTo>
                <a:lnTo>
                  <a:pt x="3044208" y="2298193"/>
                </a:lnTo>
                <a:cubicBezTo>
                  <a:pt x="3022484" y="2294383"/>
                  <a:pt x="2983380" y="2291843"/>
                  <a:pt x="2957311" y="2289303"/>
                </a:cubicBezTo>
                <a:lnTo>
                  <a:pt x="2952966" y="2295653"/>
                </a:lnTo>
                <a:lnTo>
                  <a:pt x="2948622" y="2290573"/>
                </a:lnTo>
                <a:cubicBezTo>
                  <a:pt x="2935587" y="2291843"/>
                  <a:pt x="2853035" y="2290573"/>
                  <a:pt x="2783518" y="2290573"/>
                </a:cubicBezTo>
                <a:lnTo>
                  <a:pt x="2583656" y="2290573"/>
                </a:lnTo>
                <a:lnTo>
                  <a:pt x="2583656" y="2294383"/>
                </a:lnTo>
                <a:cubicBezTo>
                  <a:pt x="2566276" y="2294383"/>
                  <a:pt x="2553242" y="2294383"/>
                  <a:pt x="2535862" y="2295653"/>
                </a:cubicBezTo>
                <a:lnTo>
                  <a:pt x="2531518" y="2295653"/>
                </a:lnTo>
                <a:cubicBezTo>
                  <a:pt x="2483725" y="2296923"/>
                  <a:pt x="2431587" y="2298193"/>
                  <a:pt x="2370759" y="2299463"/>
                </a:cubicBezTo>
                <a:cubicBezTo>
                  <a:pt x="2375104" y="2298193"/>
                  <a:pt x="2375104" y="2296923"/>
                  <a:pt x="2379449" y="2295653"/>
                </a:cubicBezTo>
                <a:cubicBezTo>
                  <a:pt x="2383793" y="2289303"/>
                  <a:pt x="2357724" y="2285493"/>
                  <a:pt x="2344690" y="2284223"/>
                </a:cubicBezTo>
                <a:lnTo>
                  <a:pt x="2336000" y="2284223"/>
                </a:lnTo>
                <a:cubicBezTo>
                  <a:pt x="2218690" y="2282953"/>
                  <a:pt x="2196966" y="2284223"/>
                  <a:pt x="2179586" y="2288033"/>
                </a:cubicBezTo>
                <a:cubicBezTo>
                  <a:pt x="2175241" y="2289303"/>
                  <a:pt x="2162207" y="2290573"/>
                  <a:pt x="2066621" y="2289303"/>
                </a:cubicBezTo>
                <a:lnTo>
                  <a:pt x="2057931" y="2289303"/>
                </a:lnTo>
                <a:cubicBezTo>
                  <a:pt x="2044896" y="2290573"/>
                  <a:pt x="2036207" y="2291843"/>
                  <a:pt x="2031862" y="2293113"/>
                </a:cubicBezTo>
                <a:cubicBezTo>
                  <a:pt x="1918896" y="2294383"/>
                  <a:pt x="1879793" y="2295653"/>
                  <a:pt x="1849379" y="2296923"/>
                </a:cubicBezTo>
                <a:lnTo>
                  <a:pt x="1740758" y="2294383"/>
                </a:lnTo>
                <a:cubicBezTo>
                  <a:pt x="1701655" y="2293113"/>
                  <a:pt x="1679931" y="2293113"/>
                  <a:pt x="1666896" y="2291843"/>
                </a:cubicBezTo>
                <a:lnTo>
                  <a:pt x="1666896" y="2282953"/>
                </a:lnTo>
                <a:lnTo>
                  <a:pt x="1149861" y="2280413"/>
                </a:lnTo>
                <a:lnTo>
                  <a:pt x="1162895" y="2285493"/>
                </a:lnTo>
                <a:cubicBezTo>
                  <a:pt x="1128137" y="2286763"/>
                  <a:pt x="1058620" y="2289303"/>
                  <a:pt x="1010826" y="2289303"/>
                </a:cubicBezTo>
                <a:cubicBezTo>
                  <a:pt x="989102" y="2289303"/>
                  <a:pt x="967378" y="2290573"/>
                  <a:pt x="949999" y="2290573"/>
                </a:cubicBezTo>
                <a:lnTo>
                  <a:pt x="840740" y="2290573"/>
                </a:lnTo>
                <a:lnTo>
                  <a:pt x="840740" y="2286763"/>
                </a:lnTo>
                <a:lnTo>
                  <a:pt x="836930" y="2288033"/>
                </a:lnTo>
                <a:cubicBezTo>
                  <a:pt x="830580" y="2289303"/>
                  <a:pt x="805180" y="2290573"/>
                  <a:pt x="778510" y="2291843"/>
                </a:cubicBezTo>
                <a:lnTo>
                  <a:pt x="778510" y="2286763"/>
                </a:lnTo>
                <a:cubicBezTo>
                  <a:pt x="754380" y="2285493"/>
                  <a:pt x="734060" y="2286763"/>
                  <a:pt x="713740" y="2289303"/>
                </a:cubicBezTo>
                <a:cubicBezTo>
                  <a:pt x="687070" y="2291843"/>
                  <a:pt x="660400" y="2294383"/>
                  <a:pt x="623570" y="2289303"/>
                </a:cubicBezTo>
                <a:cubicBezTo>
                  <a:pt x="614680" y="2289303"/>
                  <a:pt x="601980" y="2286763"/>
                  <a:pt x="589280" y="2285493"/>
                </a:cubicBezTo>
                <a:cubicBezTo>
                  <a:pt x="561340" y="2281683"/>
                  <a:pt x="551180" y="2280413"/>
                  <a:pt x="546100" y="2285493"/>
                </a:cubicBezTo>
                <a:lnTo>
                  <a:pt x="544830" y="2286763"/>
                </a:lnTo>
                <a:cubicBezTo>
                  <a:pt x="537210" y="2286763"/>
                  <a:pt x="529590" y="2286763"/>
                  <a:pt x="520700" y="2288033"/>
                </a:cubicBezTo>
                <a:cubicBezTo>
                  <a:pt x="497840" y="2289303"/>
                  <a:pt x="474980" y="2290573"/>
                  <a:pt x="448310" y="2286763"/>
                </a:cubicBezTo>
                <a:lnTo>
                  <a:pt x="445770" y="2286763"/>
                </a:lnTo>
                <a:cubicBezTo>
                  <a:pt x="444500" y="2286763"/>
                  <a:pt x="443230" y="2286763"/>
                  <a:pt x="443230" y="2288033"/>
                </a:cubicBezTo>
                <a:lnTo>
                  <a:pt x="429260" y="2285493"/>
                </a:lnTo>
                <a:cubicBezTo>
                  <a:pt x="416560" y="2282953"/>
                  <a:pt x="393700" y="2284223"/>
                  <a:pt x="373380" y="2285493"/>
                </a:cubicBezTo>
                <a:cubicBezTo>
                  <a:pt x="363220" y="2285493"/>
                  <a:pt x="351790" y="2286763"/>
                  <a:pt x="346710" y="2286763"/>
                </a:cubicBezTo>
                <a:lnTo>
                  <a:pt x="345440" y="2281683"/>
                </a:lnTo>
                <a:cubicBezTo>
                  <a:pt x="323850" y="2288033"/>
                  <a:pt x="297180" y="2288033"/>
                  <a:pt x="266700" y="2286763"/>
                </a:cubicBezTo>
                <a:cubicBezTo>
                  <a:pt x="242570" y="2285493"/>
                  <a:pt x="214630" y="2285493"/>
                  <a:pt x="185420" y="2288033"/>
                </a:cubicBezTo>
                <a:lnTo>
                  <a:pt x="189230" y="2282953"/>
                </a:lnTo>
                <a:lnTo>
                  <a:pt x="166370" y="2285493"/>
                </a:lnTo>
                <a:cubicBezTo>
                  <a:pt x="163830" y="2285493"/>
                  <a:pt x="161290" y="2285493"/>
                  <a:pt x="157480" y="2286763"/>
                </a:cubicBezTo>
                <a:lnTo>
                  <a:pt x="156210" y="2280413"/>
                </a:lnTo>
                <a:cubicBezTo>
                  <a:pt x="139700" y="2281683"/>
                  <a:pt x="123190" y="2282953"/>
                  <a:pt x="101600" y="2281683"/>
                </a:cubicBezTo>
                <a:lnTo>
                  <a:pt x="97790" y="2281683"/>
                </a:lnTo>
                <a:lnTo>
                  <a:pt x="87630" y="2280413"/>
                </a:lnTo>
                <a:lnTo>
                  <a:pt x="87630" y="2260093"/>
                </a:lnTo>
                <a:lnTo>
                  <a:pt x="74930" y="2260093"/>
                </a:lnTo>
                <a:lnTo>
                  <a:pt x="74930" y="2253743"/>
                </a:lnTo>
                <a:cubicBezTo>
                  <a:pt x="76200" y="2239773"/>
                  <a:pt x="77470" y="2230883"/>
                  <a:pt x="80010" y="2220723"/>
                </a:cubicBezTo>
                <a:lnTo>
                  <a:pt x="80010" y="2218183"/>
                </a:lnTo>
                <a:cubicBezTo>
                  <a:pt x="85090" y="2194053"/>
                  <a:pt x="88900" y="2167383"/>
                  <a:pt x="87630" y="2097533"/>
                </a:cubicBezTo>
                <a:lnTo>
                  <a:pt x="83820" y="2097533"/>
                </a:lnTo>
                <a:cubicBezTo>
                  <a:pt x="85090" y="2075943"/>
                  <a:pt x="86360" y="2058163"/>
                  <a:pt x="88900" y="2048003"/>
                </a:cubicBezTo>
                <a:cubicBezTo>
                  <a:pt x="88900" y="1999743"/>
                  <a:pt x="87630" y="1997203"/>
                  <a:pt x="81280" y="1997203"/>
                </a:cubicBezTo>
                <a:cubicBezTo>
                  <a:pt x="81280" y="1984503"/>
                  <a:pt x="80010" y="1974343"/>
                  <a:pt x="77470" y="1961643"/>
                </a:cubicBezTo>
                <a:cubicBezTo>
                  <a:pt x="76200" y="1951483"/>
                  <a:pt x="73660" y="1940053"/>
                  <a:pt x="73660" y="1926083"/>
                </a:cubicBezTo>
                <a:lnTo>
                  <a:pt x="78740" y="1926083"/>
                </a:lnTo>
                <a:lnTo>
                  <a:pt x="78740" y="1919733"/>
                </a:lnTo>
                <a:cubicBezTo>
                  <a:pt x="81280" y="1856233"/>
                  <a:pt x="77470" y="1848613"/>
                  <a:pt x="73660" y="1840993"/>
                </a:cubicBezTo>
                <a:cubicBezTo>
                  <a:pt x="72390" y="1838453"/>
                  <a:pt x="71120" y="1834643"/>
                  <a:pt x="69850" y="1824483"/>
                </a:cubicBezTo>
                <a:lnTo>
                  <a:pt x="78740" y="1823213"/>
                </a:lnTo>
                <a:lnTo>
                  <a:pt x="77470" y="1791463"/>
                </a:lnTo>
                <a:lnTo>
                  <a:pt x="86360" y="1805433"/>
                </a:lnTo>
                <a:lnTo>
                  <a:pt x="83820" y="1777493"/>
                </a:lnTo>
                <a:cubicBezTo>
                  <a:pt x="78740" y="1721613"/>
                  <a:pt x="80010" y="1700023"/>
                  <a:pt x="81280" y="1650493"/>
                </a:cubicBezTo>
                <a:lnTo>
                  <a:pt x="82550" y="1627633"/>
                </a:lnTo>
                <a:lnTo>
                  <a:pt x="85090" y="1607313"/>
                </a:lnTo>
                <a:cubicBezTo>
                  <a:pt x="87630" y="1583183"/>
                  <a:pt x="87630" y="1552703"/>
                  <a:pt x="86360" y="1527303"/>
                </a:cubicBezTo>
                <a:lnTo>
                  <a:pt x="88900" y="1527303"/>
                </a:lnTo>
                <a:cubicBezTo>
                  <a:pt x="87630" y="1520953"/>
                  <a:pt x="87630" y="1515873"/>
                  <a:pt x="87630" y="1510793"/>
                </a:cubicBezTo>
                <a:lnTo>
                  <a:pt x="87630" y="1499715"/>
                </a:lnTo>
                <a:lnTo>
                  <a:pt x="83820" y="1499715"/>
                </a:lnTo>
                <a:lnTo>
                  <a:pt x="78740" y="1473349"/>
                </a:lnTo>
                <a:lnTo>
                  <a:pt x="83820" y="1473349"/>
                </a:lnTo>
                <a:cubicBezTo>
                  <a:pt x="83820" y="1470995"/>
                  <a:pt x="83820" y="1469112"/>
                  <a:pt x="82550" y="1466758"/>
                </a:cubicBezTo>
                <a:lnTo>
                  <a:pt x="91440" y="1466758"/>
                </a:lnTo>
                <a:lnTo>
                  <a:pt x="91440" y="1465816"/>
                </a:lnTo>
                <a:lnTo>
                  <a:pt x="86360" y="1428150"/>
                </a:lnTo>
                <a:cubicBezTo>
                  <a:pt x="87630" y="1426738"/>
                  <a:pt x="87630" y="1424384"/>
                  <a:pt x="88900" y="1421088"/>
                </a:cubicBezTo>
                <a:cubicBezTo>
                  <a:pt x="90170" y="1418263"/>
                  <a:pt x="91440" y="1414026"/>
                  <a:pt x="92710" y="1413084"/>
                </a:cubicBezTo>
                <a:lnTo>
                  <a:pt x="93980" y="1413084"/>
                </a:lnTo>
                <a:cubicBezTo>
                  <a:pt x="95250" y="1402726"/>
                  <a:pt x="92710" y="1390485"/>
                  <a:pt x="91440" y="1377302"/>
                </a:cubicBezTo>
                <a:cubicBezTo>
                  <a:pt x="88900" y="1362235"/>
                  <a:pt x="86360" y="1346228"/>
                  <a:pt x="88900" y="1330691"/>
                </a:cubicBezTo>
                <a:lnTo>
                  <a:pt x="88900" y="1329749"/>
                </a:lnTo>
                <a:cubicBezTo>
                  <a:pt x="87630" y="1328336"/>
                  <a:pt x="87630" y="1324570"/>
                  <a:pt x="86360" y="1319862"/>
                </a:cubicBezTo>
                <a:cubicBezTo>
                  <a:pt x="86360" y="1312328"/>
                  <a:pt x="87630" y="1305266"/>
                  <a:pt x="87630" y="1297733"/>
                </a:cubicBezTo>
                <a:cubicBezTo>
                  <a:pt x="88900" y="1279371"/>
                  <a:pt x="91440" y="1260067"/>
                  <a:pt x="86360" y="1236526"/>
                </a:cubicBezTo>
                <a:lnTo>
                  <a:pt x="95250" y="1218164"/>
                </a:lnTo>
                <a:lnTo>
                  <a:pt x="95250" y="1217693"/>
                </a:lnTo>
                <a:cubicBezTo>
                  <a:pt x="95250" y="1210631"/>
                  <a:pt x="93980" y="1208277"/>
                  <a:pt x="87630" y="1207806"/>
                </a:cubicBezTo>
                <a:cubicBezTo>
                  <a:pt x="85090" y="1207806"/>
                  <a:pt x="83820" y="1207806"/>
                  <a:pt x="81280" y="1208748"/>
                </a:cubicBezTo>
                <a:cubicBezTo>
                  <a:pt x="81280" y="1206394"/>
                  <a:pt x="81280" y="1204040"/>
                  <a:pt x="80010" y="1200273"/>
                </a:cubicBezTo>
                <a:cubicBezTo>
                  <a:pt x="78740" y="1190386"/>
                  <a:pt x="80010" y="1186619"/>
                  <a:pt x="80010" y="1184736"/>
                </a:cubicBezTo>
                <a:cubicBezTo>
                  <a:pt x="81280" y="1184736"/>
                  <a:pt x="82550" y="1184736"/>
                  <a:pt x="85090" y="1184265"/>
                </a:cubicBezTo>
                <a:cubicBezTo>
                  <a:pt x="88900" y="1183323"/>
                  <a:pt x="90170" y="1181440"/>
                  <a:pt x="90170" y="1179086"/>
                </a:cubicBezTo>
                <a:lnTo>
                  <a:pt x="90170" y="1178615"/>
                </a:lnTo>
                <a:lnTo>
                  <a:pt x="88900" y="1176261"/>
                </a:lnTo>
                <a:cubicBezTo>
                  <a:pt x="85090" y="1165903"/>
                  <a:pt x="81280" y="1152249"/>
                  <a:pt x="81280" y="1136712"/>
                </a:cubicBezTo>
                <a:lnTo>
                  <a:pt x="82550" y="1136712"/>
                </a:lnTo>
                <a:lnTo>
                  <a:pt x="82550" y="1139066"/>
                </a:lnTo>
                <a:cubicBezTo>
                  <a:pt x="83820" y="1148953"/>
                  <a:pt x="85090" y="1149895"/>
                  <a:pt x="91440" y="1149895"/>
                </a:cubicBezTo>
                <a:cubicBezTo>
                  <a:pt x="99060" y="1149895"/>
                  <a:pt x="99060" y="1148012"/>
                  <a:pt x="101600" y="1139537"/>
                </a:cubicBezTo>
                <a:lnTo>
                  <a:pt x="102870" y="1138125"/>
                </a:lnTo>
                <a:lnTo>
                  <a:pt x="99060" y="1137183"/>
                </a:lnTo>
                <a:cubicBezTo>
                  <a:pt x="92710" y="1134358"/>
                  <a:pt x="92710" y="1113171"/>
                  <a:pt x="92710" y="1097163"/>
                </a:cubicBezTo>
                <a:cubicBezTo>
                  <a:pt x="92710" y="1069385"/>
                  <a:pt x="90170" y="1058085"/>
                  <a:pt x="83820" y="1054789"/>
                </a:cubicBezTo>
                <a:lnTo>
                  <a:pt x="85090" y="1050552"/>
                </a:lnTo>
                <a:lnTo>
                  <a:pt x="87630" y="1050552"/>
                </a:lnTo>
                <a:cubicBezTo>
                  <a:pt x="91440" y="1036898"/>
                  <a:pt x="88900" y="1031719"/>
                  <a:pt x="85090" y="1025598"/>
                </a:cubicBezTo>
                <a:cubicBezTo>
                  <a:pt x="81280" y="1019948"/>
                  <a:pt x="77470" y="1013357"/>
                  <a:pt x="78740" y="996407"/>
                </a:cubicBezTo>
                <a:cubicBezTo>
                  <a:pt x="80010" y="990287"/>
                  <a:pt x="80010" y="986049"/>
                  <a:pt x="81280" y="984166"/>
                </a:cubicBezTo>
                <a:lnTo>
                  <a:pt x="85090" y="984166"/>
                </a:lnTo>
                <a:lnTo>
                  <a:pt x="81280" y="957800"/>
                </a:lnTo>
                <a:lnTo>
                  <a:pt x="81280" y="956388"/>
                </a:lnTo>
                <a:lnTo>
                  <a:pt x="83820" y="956388"/>
                </a:lnTo>
                <a:lnTo>
                  <a:pt x="82550" y="927667"/>
                </a:lnTo>
                <a:lnTo>
                  <a:pt x="87630" y="930963"/>
                </a:lnTo>
                <a:lnTo>
                  <a:pt x="82550" y="919193"/>
                </a:lnTo>
                <a:cubicBezTo>
                  <a:pt x="81280" y="915897"/>
                  <a:pt x="78740" y="910718"/>
                  <a:pt x="77470" y="905068"/>
                </a:cubicBezTo>
                <a:lnTo>
                  <a:pt x="81280" y="899889"/>
                </a:lnTo>
                <a:cubicBezTo>
                  <a:pt x="90170" y="889060"/>
                  <a:pt x="88900" y="883881"/>
                  <a:pt x="87630" y="875877"/>
                </a:cubicBezTo>
                <a:cubicBezTo>
                  <a:pt x="86360" y="872581"/>
                  <a:pt x="86360" y="868815"/>
                  <a:pt x="85090" y="863636"/>
                </a:cubicBezTo>
                <a:lnTo>
                  <a:pt x="90170" y="853440"/>
                </a:lnTo>
                <a:cubicBezTo>
                  <a:pt x="88900" y="852170"/>
                  <a:pt x="88900" y="848360"/>
                  <a:pt x="90170" y="845820"/>
                </a:cubicBezTo>
                <a:lnTo>
                  <a:pt x="73660" y="845820"/>
                </a:lnTo>
                <a:lnTo>
                  <a:pt x="90170" y="845820"/>
                </a:lnTo>
                <a:cubicBezTo>
                  <a:pt x="93980" y="825500"/>
                  <a:pt x="95250" y="802640"/>
                  <a:pt x="96520" y="775970"/>
                </a:cubicBezTo>
                <a:cubicBezTo>
                  <a:pt x="97790" y="755650"/>
                  <a:pt x="97790" y="734060"/>
                  <a:pt x="100330" y="708660"/>
                </a:cubicBezTo>
                <a:lnTo>
                  <a:pt x="87630" y="707390"/>
                </a:lnTo>
                <a:cubicBezTo>
                  <a:pt x="86360" y="711200"/>
                  <a:pt x="86360" y="718820"/>
                  <a:pt x="83820" y="728980"/>
                </a:cubicBezTo>
                <a:cubicBezTo>
                  <a:pt x="82550" y="734060"/>
                  <a:pt x="82550" y="741680"/>
                  <a:pt x="81280" y="749300"/>
                </a:cubicBezTo>
                <a:cubicBezTo>
                  <a:pt x="81280" y="735330"/>
                  <a:pt x="81280" y="718820"/>
                  <a:pt x="78740" y="697230"/>
                </a:cubicBezTo>
                <a:cubicBezTo>
                  <a:pt x="83820" y="690880"/>
                  <a:pt x="83820" y="673100"/>
                  <a:pt x="82550" y="635000"/>
                </a:cubicBezTo>
                <a:lnTo>
                  <a:pt x="82550" y="624840"/>
                </a:lnTo>
                <a:lnTo>
                  <a:pt x="91440" y="627380"/>
                </a:lnTo>
                <a:lnTo>
                  <a:pt x="91440" y="617220"/>
                </a:lnTo>
                <a:cubicBezTo>
                  <a:pt x="90170" y="586740"/>
                  <a:pt x="87630" y="576580"/>
                  <a:pt x="85090" y="566420"/>
                </a:cubicBezTo>
                <a:cubicBezTo>
                  <a:pt x="83820" y="561340"/>
                  <a:pt x="82550" y="554990"/>
                  <a:pt x="81280" y="546100"/>
                </a:cubicBezTo>
                <a:cubicBezTo>
                  <a:pt x="82550" y="499110"/>
                  <a:pt x="87630" y="486410"/>
                  <a:pt x="92710" y="476250"/>
                </a:cubicBezTo>
                <a:lnTo>
                  <a:pt x="93980" y="473710"/>
                </a:lnTo>
                <a:lnTo>
                  <a:pt x="93980" y="471170"/>
                </a:lnTo>
                <a:cubicBezTo>
                  <a:pt x="93980" y="441960"/>
                  <a:pt x="93980" y="438150"/>
                  <a:pt x="87630" y="436880"/>
                </a:cubicBezTo>
                <a:cubicBezTo>
                  <a:pt x="85090" y="436880"/>
                  <a:pt x="83820" y="436880"/>
                  <a:pt x="82550" y="438150"/>
                </a:cubicBezTo>
                <a:lnTo>
                  <a:pt x="82550" y="430530"/>
                </a:lnTo>
                <a:cubicBezTo>
                  <a:pt x="85090" y="364490"/>
                  <a:pt x="82550" y="316230"/>
                  <a:pt x="78740" y="242570"/>
                </a:cubicBezTo>
                <a:lnTo>
                  <a:pt x="77470" y="229870"/>
                </a:lnTo>
                <a:cubicBezTo>
                  <a:pt x="83820" y="229870"/>
                  <a:pt x="83820" y="223520"/>
                  <a:pt x="85090" y="220980"/>
                </a:cubicBezTo>
                <a:lnTo>
                  <a:pt x="85090" y="219710"/>
                </a:lnTo>
                <a:lnTo>
                  <a:pt x="81280" y="194310"/>
                </a:lnTo>
                <a:lnTo>
                  <a:pt x="83820" y="198120"/>
                </a:lnTo>
                <a:lnTo>
                  <a:pt x="82550" y="171450"/>
                </a:lnTo>
                <a:cubicBezTo>
                  <a:pt x="81280" y="154940"/>
                  <a:pt x="80010" y="151130"/>
                  <a:pt x="77470" y="147320"/>
                </a:cubicBezTo>
                <a:cubicBezTo>
                  <a:pt x="76200" y="144780"/>
                  <a:pt x="73660" y="142240"/>
                  <a:pt x="72390" y="111760"/>
                </a:cubicBezTo>
                <a:lnTo>
                  <a:pt x="72390" y="109220"/>
                </a:lnTo>
                <a:cubicBezTo>
                  <a:pt x="69850" y="102870"/>
                  <a:pt x="71120" y="87630"/>
                  <a:pt x="72390" y="77470"/>
                </a:cubicBezTo>
                <a:lnTo>
                  <a:pt x="83820" y="78740"/>
                </a:lnTo>
                <a:lnTo>
                  <a:pt x="109220" y="81280"/>
                </a:lnTo>
                <a:cubicBezTo>
                  <a:pt x="129540" y="82550"/>
                  <a:pt x="148590" y="81280"/>
                  <a:pt x="163830" y="80010"/>
                </a:cubicBezTo>
                <a:lnTo>
                  <a:pt x="163830" y="83820"/>
                </a:lnTo>
                <a:lnTo>
                  <a:pt x="168910" y="86360"/>
                </a:lnTo>
                <a:lnTo>
                  <a:pt x="217170" y="82550"/>
                </a:lnTo>
                <a:cubicBezTo>
                  <a:pt x="261620" y="80010"/>
                  <a:pt x="269240" y="78740"/>
                  <a:pt x="314960" y="73660"/>
                </a:cubicBezTo>
                <a:cubicBezTo>
                  <a:pt x="346710" y="76200"/>
                  <a:pt x="377190" y="78740"/>
                  <a:pt x="408940" y="77470"/>
                </a:cubicBezTo>
                <a:cubicBezTo>
                  <a:pt x="419100" y="78740"/>
                  <a:pt x="431800" y="80010"/>
                  <a:pt x="448310" y="80010"/>
                </a:cubicBezTo>
                <a:lnTo>
                  <a:pt x="448310" y="77470"/>
                </a:lnTo>
                <a:lnTo>
                  <a:pt x="450850" y="77470"/>
                </a:lnTo>
                <a:cubicBezTo>
                  <a:pt x="452120" y="78740"/>
                  <a:pt x="453390" y="78740"/>
                  <a:pt x="454660" y="80010"/>
                </a:cubicBezTo>
                <a:lnTo>
                  <a:pt x="457200" y="80010"/>
                </a:lnTo>
                <a:cubicBezTo>
                  <a:pt x="468630" y="77470"/>
                  <a:pt x="481330" y="76200"/>
                  <a:pt x="496570" y="74930"/>
                </a:cubicBezTo>
                <a:lnTo>
                  <a:pt x="514350" y="82550"/>
                </a:lnTo>
                <a:lnTo>
                  <a:pt x="519430" y="78740"/>
                </a:lnTo>
                <a:lnTo>
                  <a:pt x="635000" y="85090"/>
                </a:lnTo>
                <a:cubicBezTo>
                  <a:pt x="652780" y="82550"/>
                  <a:pt x="670560" y="81280"/>
                  <a:pt x="687070" y="78740"/>
                </a:cubicBezTo>
                <a:cubicBezTo>
                  <a:pt x="712470" y="78740"/>
                  <a:pt x="736600" y="80010"/>
                  <a:pt x="762000" y="80010"/>
                </a:cubicBezTo>
                <a:lnTo>
                  <a:pt x="762000" y="85090"/>
                </a:lnTo>
                <a:lnTo>
                  <a:pt x="812800" y="81280"/>
                </a:lnTo>
                <a:cubicBezTo>
                  <a:pt x="821690" y="81280"/>
                  <a:pt x="830580" y="81280"/>
                  <a:pt x="840740" y="82550"/>
                </a:cubicBezTo>
                <a:lnTo>
                  <a:pt x="840740" y="85090"/>
                </a:lnTo>
                <a:cubicBezTo>
                  <a:pt x="910895" y="83820"/>
                  <a:pt x="1032550" y="85090"/>
                  <a:pt x="1175929" y="85090"/>
                </a:cubicBezTo>
                <a:lnTo>
                  <a:pt x="1275861" y="85090"/>
                </a:lnTo>
                <a:lnTo>
                  <a:pt x="1236757" y="80010"/>
                </a:lnTo>
                <a:cubicBezTo>
                  <a:pt x="1262826" y="80010"/>
                  <a:pt x="1280205" y="81280"/>
                  <a:pt x="1301930" y="81280"/>
                </a:cubicBezTo>
                <a:cubicBezTo>
                  <a:pt x="1314964" y="81280"/>
                  <a:pt x="1327999" y="82550"/>
                  <a:pt x="1341033" y="82550"/>
                </a:cubicBezTo>
                <a:lnTo>
                  <a:pt x="1349723" y="82550"/>
                </a:lnTo>
                <a:cubicBezTo>
                  <a:pt x="1362757" y="81280"/>
                  <a:pt x="1380137" y="80010"/>
                  <a:pt x="1388826" y="77470"/>
                </a:cubicBezTo>
                <a:lnTo>
                  <a:pt x="1388826" y="78740"/>
                </a:lnTo>
                <a:cubicBezTo>
                  <a:pt x="1488757" y="83820"/>
                  <a:pt x="1558275" y="82550"/>
                  <a:pt x="1614758" y="78740"/>
                </a:cubicBezTo>
                <a:lnTo>
                  <a:pt x="1623447" y="78740"/>
                </a:lnTo>
                <a:cubicBezTo>
                  <a:pt x="1831999" y="78740"/>
                  <a:pt x="2066620" y="78740"/>
                  <a:pt x="2118758" y="86360"/>
                </a:cubicBezTo>
                <a:lnTo>
                  <a:pt x="2127448" y="86360"/>
                </a:lnTo>
                <a:cubicBezTo>
                  <a:pt x="2205655" y="86360"/>
                  <a:pt x="2223034" y="86360"/>
                  <a:pt x="2227379" y="80010"/>
                </a:cubicBezTo>
                <a:lnTo>
                  <a:pt x="2262138" y="80010"/>
                </a:lnTo>
                <a:lnTo>
                  <a:pt x="2318620" y="83820"/>
                </a:lnTo>
                <a:lnTo>
                  <a:pt x="2370758" y="78740"/>
                </a:lnTo>
                <a:cubicBezTo>
                  <a:pt x="2396827" y="78740"/>
                  <a:pt x="2422896" y="78740"/>
                  <a:pt x="2440276" y="80010"/>
                </a:cubicBezTo>
                <a:lnTo>
                  <a:pt x="2440276" y="88900"/>
                </a:lnTo>
                <a:cubicBezTo>
                  <a:pt x="2548897" y="91440"/>
                  <a:pt x="2709655" y="90170"/>
                  <a:pt x="2826966" y="88900"/>
                </a:cubicBezTo>
                <a:cubicBezTo>
                  <a:pt x="2879104" y="88900"/>
                  <a:pt x="2926897" y="87630"/>
                  <a:pt x="2952966" y="87630"/>
                </a:cubicBezTo>
                <a:lnTo>
                  <a:pt x="2952966" y="85090"/>
                </a:lnTo>
                <a:lnTo>
                  <a:pt x="3309242" y="85090"/>
                </a:lnTo>
                <a:lnTo>
                  <a:pt x="3309242" y="87630"/>
                </a:lnTo>
                <a:cubicBezTo>
                  <a:pt x="3322277" y="86360"/>
                  <a:pt x="3335311" y="86360"/>
                  <a:pt x="3344001" y="85090"/>
                </a:cubicBezTo>
                <a:lnTo>
                  <a:pt x="3461311" y="85090"/>
                </a:lnTo>
                <a:cubicBezTo>
                  <a:pt x="3769794" y="85090"/>
                  <a:pt x="4091312" y="85090"/>
                  <a:pt x="4373726" y="81280"/>
                </a:cubicBezTo>
                <a:lnTo>
                  <a:pt x="4391105" y="81280"/>
                </a:lnTo>
                <a:cubicBezTo>
                  <a:pt x="4421519" y="81280"/>
                  <a:pt x="4447588" y="80010"/>
                  <a:pt x="4478002" y="80010"/>
                </a:cubicBezTo>
                <a:lnTo>
                  <a:pt x="4625726" y="77470"/>
                </a:lnTo>
                <a:lnTo>
                  <a:pt x="4595313" y="74930"/>
                </a:lnTo>
                <a:lnTo>
                  <a:pt x="4660485" y="74930"/>
                </a:lnTo>
                <a:cubicBezTo>
                  <a:pt x="4682209" y="78740"/>
                  <a:pt x="4721313" y="81280"/>
                  <a:pt x="4747382" y="83820"/>
                </a:cubicBezTo>
                <a:lnTo>
                  <a:pt x="4751727" y="77470"/>
                </a:lnTo>
                <a:lnTo>
                  <a:pt x="4756071" y="82550"/>
                </a:lnTo>
                <a:cubicBezTo>
                  <a:pt x="4769106" y="81280"/>
                  <a:pt x="4851658" y="82550"/>
                  <a:pt x="4921175" y="82550"/>
                </a:cubicBezTo>
                <a:lnTo>
                  <a:pt x="5121037" y="82550"/>
                </a:lnTo>
                <a:lnTo>
                  <a:pt x="5121037" y="78740"/>
                </a:lnTo>
                <a:cubicBezTo>
                  <a:pt x="5138417" y="78740"/>
                  <a:pt x="5151451" y="78740"/>
                  <a:pt x="5168830" y="77470"/>
                </a:cubicBezTo>
                <a:lnTo>
                  <a:pt x="5173175" y="77470"/>
                </a:lnTo>
                <a:cubicBezTo>
                  <a:pt x="5220969" y="76200"/>
                  <a:pt x="5273106" y="74930"/>
                  <a:pt x="5333934" y="73660"/>
                </a:cubicBezTo>
                <a:cubicBezTo>
                  <a:pt x="5329589" y="74930"/>
                  <a:pt x="5329589" y="76200"/>
                  <a:pt x="5325244" y="77470"/>
                </a:cubicBezTo>
                <a:cubicBezTo>
                  <a:pt x="5320900" y="83820"/>
                  <a:pt x="5346969" y="87630"/>
                  <a:pt x="5360003" y="88900"/>
                </a:cubicBezTo>
                <a:lnTo>
                  <a:pt x="5368693" y="88900"/>
                </a:lnTo>
                <a:cubicBezTo>
                  <a:pt x="5486003" y="90170"/>
                  <a:pt x="5507727" y="88900"/>
                  <a:pt x="5525107" y="85090"/>
                </a:cubicBezTo>
                <a:cubicBezTo>
                  <a:pt x="5529452" y="83820"/>
                  <a:pt x="5538141" y="82550"/>
                  <a:pt x="5638072" y="83820"/>
                </a:cubicBezTo>
                <a:lnTo>
                  <a:pt x="5646762" y="83820"/>
                </a:lnTo>
                <a:cubicBezTo>
                  <a:pt x="5659796" y="82550"/>
                  <a:pt x="5668486" y="81280"/>
                  <a:pt x="5672831" y="80010"/>
                </a:cubicBezTo>
                <a:cubicBezTo>
                  <a:pt x="5785796" y="78740"/>
                  <a:pt x="5824900" y="77470"/>
                  <a:pt x="5855314" y="76200"/>
                </a:cubicBezTo>
                <a:lnTo>
                  <a:pt x="5963935" y="78740"/>
                </a:lnTo>
                <a:cubicBezTo>
                  <a:pt x="6003038" y="80010"/>
                  <a:pt x="6024762" y="80010"/>
                  <a:pt x="6037797" y="81280"/>
                </a:cubicBezTo>
                <a:lnTo>
                  <a:pt x="6037797" y="90170"/>
                </a:lnTo>
                <a:lnTo>
                  <a:pt x="6554832" y="92710"/>
                </a:lnTo>
                <a:lnTo>
                  <a:pt x="6537453" y="91440"/>
                </a:lnTo>
                <a:cubicBezTo>
                  <a:pt x="6572211" y="90170"/>
                  <a:pt x="6641729" y="87630"/>
                  <a:pt x="6689522" y="87630"/>
                </a:cubicBezTo>
                <a:cubicBezTo>
                  <a:pt x="6793798" y="85090"/>
                  <a:pt x="6837246" y="83820"/>
                  <a:pt x="6853119" y="81280"/>
                </a:cubicBezTo>
                <a:lnTo>
                  <a:pt x="6863279" y="81280"/>
                </a:lnTo>
                <a:lnTo>
                  <a:pt x="6865819" y="85090"/>
                </a:lnTo>
                <a:lnTo>
                  <a:pt x="6865819" y="63500"/>
                </a:lnTo>
                <a:lnTo>
                  <a:pt x="6868359" y="63500"/>
                </a:lnTo>
                <a:lnTo>
                  <a:pt x="6867089" y="85090"/>
                </a:lnTo>
                <a:lnTo>
                  <a:pt x="6870898" y="83820"/>
                </a:lnTo>
                <a:cubicBezTo>
                  <a:pt x="6877248" y="82550"/>
                  <a:pt x="6902648" y="81280"/>
                  <a:pt x="6929319" y="80010"/>
                </a:cubicBezTo>
                <a:lnTo>
                  <a:pt x="6929319" y="85090"/>
                </a:lnTo>
                <a:cubicBezTo>
                  <a:pt x="6953448" y="86360"/>
                  <a:pt x="6973769" y="85090"/>
                  <a:pt x="6994089" y="82550"/>
                </a:cubicBezTo>
                <a:cubicBezTo>
                  <a:pt x="7020759" y="80010"/>
                  <a:pt x="7047429" y="77470"/>
                  <a:pt x="7084259" y="82550"/>
                </a:cubicBezTo>
                <a:cubicBezTo>
                  <a:pt x="7093148" y="82550"/>
                  <a:pt x="7105848" y="85090"/>
                  <a:pt x="7118548" y="86360"/>
                </a:cubicBezTo>
                <a:cubicBezTo>
                  <a:pt x="7146489" y="90170"/>
                  <a:pt x="7156648" y="91440"/>
                  <a:pt x="7161729" y="86360"/>
                </a:cubicBezTo>
                <a:lnTo>
                  <a:pt x="7162998" y="85090"/>
                </a:lnTo>
                <a:cubicBezTo>
                  <a:pt x="7170619" y="85090"/>
                  <a:pt x="7178239" y="85090"/>
                  <a:pt x="7187129" y="83820"/>
                </a:cubicBezTo>
                <a:cubicBezTo>
                  <a:pt x="7209989" y="82550"/>
                  <a:pt x="7232848" y="81280"/>
                  <a:pt x="7259519" y="85090"/>
                </a:cubicBezTo>
                <a:lnTo>
                  <a:pt x="7262059" y="85090"/>
                </a:lnTo>
                <a:cubicBezTo>
                  <a:pt x="7263329" y="85090"/>
                  <a:pt x="7264598" y="85090"/>
                  <a:pt x="7264598" y="83820"/>
                </a:cubicBezTo>
                <a:lnTo>
                  <a:pt x="7278569" y="86360"/>
                </a:lnTo>
                <a:cubicBezTo>
                  <a:pt x="7291269" y="88900"/>
                  <a:pt x="7314129" y="87630"/>
                  <a:pt x="7334448" y="86360"/>
                </a:cubicBezTo>
                <a:cubicBezTo>
                  <a:pt x="7344609" y="86360"/>
                  <a:pt x="7356039" y="85090"/>
                  <a:pt x="7362389" y="85090"/>
                </a:cubicBezTo>
                <a:lnTo>
                  <a:pt x="7363659" y="90170"/>
                </a:lnTo>
                <a:cubicBezTo>
                  <a:pt x="7385248" y="83820"/>
                  <a:pt x="7411919" y="83820"/>
                  <a:pt x="7442398" y="85090"/>
                </a:cubicBezTo>
                <a:cubicBezTo>
                  <a:pt x="7466529" y="86360"/>
                  <a:pt x="7494469" y="86360"/>
                  <a:pt x="7523679" y="83820"/>
                </a:cubicBezTo>
                <a:lnTo>
                  <a:pt x="7519869" y="87630"/>
                </a:lnTo>
                <a:lnTo>
                  <a:pt x="7542729" y="85090"/>
                </a:lnTo>
                <a:cubicBezTo>
                  <a:pt x="7545269" y="85090"/>
                  <a:pt x="7547809" y="85090"/>
                  <a:pt x="7551619" y="83820"/>
                </a:cubicBezTo>
                <a:lnTo>
                  <a:pt x="7552889" y="90170"/>
                </a:lnTo>
                <a:cubicBezTo>
                  <a:pt x="7569398" y="88900"/>
                  <a:pt x="7585909" y="87630"/>
                  <a:pt x="7607498" y="88900"/>
                </a:cubicBezTo>
                <a:lnTo>
                  <a:pt x="7611309" y="88900"/>
                </a:lnTo>
                <a:lnTo>
                  <a:pt x="7621469" y="90170"/>
                </a:lnTo>
                <a:lnTo>
                  <a:pt x="7621469" y="109220"/>
                </a:lnTo>
                <a:lnTo>
                  <a:pt x="7634169" y="109220"/>
                </a:lnTo>
                <a:lnTo>
                  <a:pt x="7634169" y="115570"/>
                </a:lnTo>
                <a:cubicBezTo>
                  <a:pt x="7632898" y="129540"/>
                  <a:pt x="7631629" y="138430"/>
                  <a:pt x="7629089" y="148590"/>
                </a:cubicBezTo>
                <a:lnTo>
                  <a:pt x="7629089" y="151130"/>
                </a:lnTo>
                <a:cubicBezTo>
                  <a:pt x="7624009" y="176530"/>
                  <a:pt x="7620198" y="201930"/>
                  <a:pt x="7621469" y="271780"/>
                </a:cubicBezTo>
                <a:lnTo>
                  <a:pt x="7625279" y="271780"/>
                </a:lnTo>
                <a:cubicBezTo>
                  <a:pt x="7624009" y="293370"/>
                  <a:pt x="7622739" y="311150"/>
                  <a:pt x="7620198" y="321310"/>
                </a:cubicBezTo>
                <a:cubicBezTo>
                  <a:pt x="7620198" y="369570"/>
                  <a:pt x="7621469" y="372110"/>
                  <a:pt x="7627819" y="372110"/>
                </a:cubicBezTo>
                <a:cubicBezTo>
                  <a:pt x="7627819" y="384810"/>
                  <a:pt x="7629089" y="394970"/>
                  <a:pt x="7631629" y="407670"/>
                </a:cubicBezTo>
                <a:cubicBezTo>
                  <a:pt x="7632898" y="417830"/>
                  <a:pt x="7635439" y="429260"/>
                  <a:pt x="7635439" y="443230"/>
                </a:cubicBezTo>
                <a:lnTo>
                  <a:pt x="7630359" y="443230"/>
                </a:lnTo>
                <a:lnTo>
                  <a:pt x="7630359" y="449580"/>
                </a:lnTo>
                <a:cubicBezTo>
                  <a:pt x="7627819" y="513080"/>
                  <a:pt x="7631629" y="520700"/>
                  <a:pt x="7635439" y="528320"/>
                </a:cubicBezTo>
                <a:cubicBezTo>
                  <a:pt x="7636709" y="530860"/>
                  <a:pt x="7637979" y="534670"/>
                  <a:pt x="7639248" y="544830"/>
                </a:cubicBezTo>
                <a:lnTo>
                  <a:pt x="7630359" y="546100"/>
                </a:lnTo>
                <a:close/>
                <a:moveTo>
                  <a:pt x="7634169" y="756920"/>
                </a:moveTo>
                <a:lnTo>
                  <a:pt x="7631629" y="751840"/>
                </a:lnTo>
                <a:lnTo>
                  <a:pt x="7632899" y="745490"/>
                </a:lnTo>
                <a:cubicBezTo>
                  <a:pt x="7634169" y="750570"/>
                  <a:pt x="7634169" y="754380"/>
                  <a:pt x="7634169" y="756920"/>
                </a:cubicBezTo>
                <a:close/>
                <a:moveTo>
                  <a:pt x="73660" y="1613663"/>
                </a:moveTo>
                <a:lnTo>
                  <a:pt x="76200" y="1618743"/>
                </a:lnTo>
                <a:lnTo>
                  <a:pt x="74930" y="1625093"/>
                </a:lnTo>
                <a:cubicBezTo>
                  <a:pt x="73660" y="1621283"/>
                  <a:pt x="73660" y="1617473"/>
                  <a:pt x="73660" y="1613663"/>
                </a:cubicBezTo>
                <a:close/>
                <a:moveTo>
                  <a:pt x="7669729" y="628650"/>
                </a:moveTo>
                <a:lnTo>
                  <a:pt x="7669729" y="619760"/>
                </a:lnTo>
                <a:cubicBezTo>
                  <a:pt x="7669729" y="623570"/>
                  <a:pt x="7670998" y="626110"/>
                  <a:pt x="7670998" y="628650"/>
                </a:cubicBezTo>
                <a:lnTo>
                  <a:pt x="7669729" y="628650"/>
                </a:lnTo>
                <a:close/>
                <a:moveTo>
                  <a:pt x="7698939" y="1030307"/>
                </a:moveTo>
                <a:lnTo>
                  <a:pt x="7695129" y="1029836"/>
                </a:lnTo>
                <a:cubicBezTo>
                  <a:pt x="7696398" y="1029836"/>
                  <a:pt x="7697669" y="1030307"/>
                  <a:pt x="7698939" y="1030307"/>
                </a:cubicBezTo>
                <a:close/>
              </a:path>
            </a:pathLst>
          </a:custGeom>
          <a:solidFill>
            <a:srgbClr val="65768E"/>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dirty="0">
              <a:solidFill>
                <a:srgbClr val="65768E"/>
              </a:solidFill>
              <a:latin typeface="Calibri"/>
              <a:ea typeface="Calibri"/>
              <a:cs typeface="Calibri"/>
              <a:sym typeface="Calibri"/>
            </a:endParaRPr>
          </a:p>
        </p:txBody>
      </p:sp>
      <p:pic>
        <p:nvPicPr>
          <p:cNvPr id="184" name="Google Shape;184;p9"/>
          <p:cNvPicPr preferRelativeResize="0"/>
          <p:nvPr/>
        </p:nvPicPr>
        <p:blipFill rotWithShape="1">
          <a:blip r:embed="rId3">
            <a:alphaModFix amt="70000"/>
            <a:duotone>
              <a:schemeClr val="accent5">
                <a:shade val="45000"/>
                <a:satMod val="135000"/>
              </a:schemeClr>
              <a:prstClr val="white"/>
            </a:duotone>
          </a:blip>
          <a:srcRect/>
          <a:stretch/>
        </p:blipFill>
        <p:spPr>
          <a:xfrm>
            <a:off x="2225244" y="1719207"/>
            <a:ext cx="7456975" cy="4731378"/>
          </a:xfrm>
          <a:prstGeom prst="rect">
            <a:avLst/>
          </a:prstGeom>
          <a:noFill/>
          <a:ln>
            <a:noFill/>
          </a:ln>
        </p:spPr>
      </p:pic>
      <p:sp>
        <p:nvSpPr>
          <p:cNvPr id="185" name="Google Shape;185;p9"/>
          <p:cNvSpPr txBox="1">
            <a:spLocks noGrp="1"/>
          </p:cNvSpPr>
          <p:nvPr>
            <p:ph type="sldNum" idx="4294967295"/>
          </p:nvPr>
        </p:nvSpPr>
        <p:spPr>
          <a:xfrm>
            <a:off x="8787150" y="6356325"/>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12</a:t>
            </a:fld>
            <a:endParaRPr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xplosion 2 3">
            <a:extLst>
              <a:ext uri="{FF2B5EF4-FFF2-40B4-BE49-F238E27FC236}">
                <a16:creationId xmlns:a16="http://schemas.microsoft.com/office/drawing/2014/main" id="{C325A133-D4AD-7F48-9170-C44162231D69}"/>
              </a:ext>
            </a:extLst>
          </p:cNvPr>
          <p:cNvSpPr/>
          <p:nvPr/>
        </p:nvSpPr>
        <p:spPr>
          <a:xfrm>
            <a:off x="4256969" y="-176916"/>
            <a:ext cx="4605135" cy="4178212"/>
          </a:xfrm>
          <a:prstGeom prst="irregularSeal2">
            <a:avLst/>
          </a:prstGeom>
          <a:solidFill>
            <a:srgbClr val="F7941E"/>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Autofit/>
          </a:bodyPr>
          <a:lstStyle/>
          <a:p>
            <a:pPr>
              <a:lnSpc>
                <a:spcPct val="90000"/>
              </a:lnSpc>
              <a:spcBef>
                <a:spcPct val="0"/>
              </a:spcBef>
              <a:spcAft>
                <a:spcPts val="600"/>
              </a:spcAft>
            </a:pPr>
            <a:endParaRPr lang="en-US" sz="4000" kern="1200" dirty="0">
              <a:solidFill>
                <a:schemeClr val="tx1"/>
              </a:solidFill>
              <a:latin typeface="Abadi" panose="020B0604020104020204" pitchFamily="34" charset="0"/>
              <a:ea typeface="+mj-ea"/>
              <a:cs typeface="+mj-cs"/>
            </a:endParaRPr>
          </a:p>
        </p:txBody>
      </p:sp>
      <p:sp>
        <p:nvSpPr>
          <p:cNvPr id="5" name="TextBox 4">
            <a:extLst>
              <a:ext uri="{FF2B5EF4-FFF2-40B4-BE49-F238E27FC236}">
                <a16:creationId xmlns:a16="http://schemas.microsoft.com/office/drawing/2014/main" id="{43A7A93D-605C-F245-8CD1-6B377A5A46C5}"/>
              </a:ext>
            </a:extLst>
          </p:cNvPr>
          <p:cNvSpPr txBox="1"/>
          <p:nvPr/>
        </p:nvSpPr>
        <p:spPr>
          <a:xfrm>
            <a:off x="5043264" y="591254"/>
            <a:ext cx="2670137" cy="2616101"/>
          </a:xfrm>
          <a:prstGeom prst="rect">
            <a:avLst/>
          </a:prstGeom>
          <a:noFill/>
        </p:spPr>
        <p:txBody>
          <a:bodyPr wrap="square" rtlCol="0">
            <a:spAutoFit/>
          </a:bodyPr>
          <a:lstStyle/>
          <a:p>
            <a:pPr algn="ctr"/>
            <a:endParaRPr lang="en-US" sz="4000" dirty="0">
              <a:solidFill>
                <a:schemeClr val="bg1"/>
              </a:solidFill>
              <a:latin typeface="Abadi" panose="020B0604020104020204" pitchFamily="34" charset="0"/>
            </a:endParaRPr>
          </a:p>
          <a:p>
            <a:pPr algn="ctr"/>
            <a:r>
              <a:rPr lang="en-US" sz="4000" dirty="0">
                <a:solidFill>
                  <a:schemeClr val="bg1"/>
                </a:solidFill>
                <a:latin typeface="Open Sans" panose="020B0606030504020204" pitchFamily="34" charset="0"/>
                <a:ea typeface="Open Sans" panose="020B0606030504020204" pitchFamily="34" charset="0"/>
                <a:cs typeface="Open Sans" panose="020B0606030504020204" pitchFamily="34" charset="0"/>
              </a:rPr>
              <a:t>Fear</a:t>
            </a:r>
          </a:p>
          <a:p>
            <a:pPr algn="ctr"/>
            <a:r>
              <a:rPr lang="en-US" sz="4000" dirty="0">
                <a:solidFill>
                  <a:schemeClr val="bg1"/>
                </a:solidFill>
                <a:latin typeface="Open Sans" panose="020B0606030504020204" pitchFamily="34" charset="0"/>
                <a:ea typeface="Open Sans" panose="020B0606030504020204" pitchFamily="34" charset="0"/>
                <a:cs typeface="Open Sans" panose="020B0606030504020204" pitchFamily="34" charset="0"/>
              </a:rPr>
              <a:t>responses</a:t>
            </a:r>
          </a:p>
          <a:p>
            <a:endParaRPr lang="en-US" sz="4400" dirty="0"/>
          </a:p>
        </p:txBody>
      </p:sp>
      <p:sp>
        <p:nvSpPr>
          <p:cNvPr id="9" name="Oval 8">
            <a:extLst>
              <a:ext uri="{FF2B5EF4-FFF2-40B4-BE49-F238E27FC236}">
                <a16:creationId xmlns:a16="http://schemas.microsoft.com/office/drawing/2014/main" id="{7E5E5C0F-3F79-35AB-4FF2-1428C63405E5}"/>
              </a:ext>
            </a:extLst>
          </p:cNvPr>
          <p:cNvSpPr/>
          <p:nvPr/>
        </p:nvSpPr>
        <p:spPr>
          <a:xfrm>
            <a:off x="260103" y="184776"/>
            <a:ext cx="3910308" cy="3872346"/>
          </a:xfrm>
          <a:prstGeom prst="ellipse">
            <a:avLst/>
          </a:prstGeom>
          <a:solidFill>
            <a:srgbClr val="009FC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endParaRPr lang="en-US" sz="2400" dirty="0">
              <a:latin typeface="Open Sans" panose="020B0606030504020204" pitchFamily="34" charset="0"/>
              <a:ea typeface="Open Sans" panose="020B0606030504020204" pitchFamily="34" charset="0"/>
              <a:cs typeface="Open Sans" panose="020B0606030504020204" pitchFamily="34" charset="0"/>
            </a:endParaRPr>
          </a:p>
          <a:p>
            <a:pPr marL="342900" indent="-342900">
              <a:buClr>
                <a:schemeClr val="bg1"/>
              </a:buClr>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Shouting</a:t>
            </a:r>
          </a:p>
          <a:p>
            <a:pPr marL="342900" indent="-342900">
              <a:buClr>
                <a:schemeClr val="bg1"/>
              </a:buClr>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Blaming</a:t>
            </a:r>
          </a:p>
          <a:p>
            <a:pPr marL="342900" indent="-342900">
              <a:buClr>
                <a:schemeClr val="bg1"/>
              </a:buClr>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Kicking</a:t>
            </a:r>
          </a:p>
          <a:p>
            <a:pPr marL="342900" indent="-342900">
              <a:buClr>
                <a:schemeClr val="bg1"/>
              </a:buClr>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Aggressive</a:t>
            </a:r>
          </a:p>
          <a:p>
            <a:pPr marL="342900" indent="-342900">
              <a:buClr>
                <a:schemeClr val="bg1"/>
              </a:buClr>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Defiant</a:t>
            </a:r>
          </a:p>
          <a:p>
            <a:pPr marL="342900" indent="-342900">
              <a:buClr>
                <a:schemeClr val="bg1"/>
              </a:buClr>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Creating conflict</a:t>
            </a:r>
          </a:p>
          <a:p>
            <a:pPr marL="342900" indent="-342900">
              <a:buClr>
                <a:schemeClr val="bg1"/>
              </a:buClr>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Disrespectful </a:t>
            </a:r>
          </a:p>
          <a:p>
            <a:pPr algn="ctr"/>
            <a:endParaRPr lang="en-US" dirty="0"/>
          </a:p>
        </p:txBody>
      </p:sp>
      <p:sp>
        <p:nvSpPr>
          <p:cNvPr id="12" name="TextBox 11">
            <a:extLst>
              <a:ext uri="{FF2B5EF4-FFF2-40B4-BE49-F238E27FC236}">
                <a16:creationId xmlns:a16="http://schemas.microsoft.com/office/drawing/2014/main" id="{996F60CB-B4E0-4E4C-B435-13E700954692}"/>
              </a:ext>
            </a:extLst>
          </p:cNvPr>
          <p:cNvSpPr txBox="1"/>
          <p:nvPr/>
        </p:nvSpPr>
        <p:spPr>
          <a:xfrm>
            <a:off x="1486232" y="184776"/>
            <a:ext cx="1622034" cy="1077218"/>
          </a:xfrm>
          <a:prstGeom prst="rect">
            <a:avLst/>
          </a:prstGeom>
          <a:noFill/>
        </p:spPr>
        <p:txBody>
          <a:bodyPr wrap="square" rtlCol="0">
            <a:spAutoFit/>
          </a:bodyPr>
          <a:lstStyle/>
          <a:p>
            <a:r>
              <a:rPr lang="en-US" sz="3600" dirty="0">
                <a:solidFill>
                  <a:schemeClr val="bg1"/>
                </a:solidFill>
                <a:latin typeface="Open Sans" panose="020B0606030504020204" pitchFamily="34" charset="0"/>
                <a:ea typeface="Open Sans" panose="020B0606030504020204" pitchFamily="34" charset="0"/>
                <a:cs typeface="Open Sans" panose="020B0606030504020204" pitchFamily="34" charset="0"/>
              </a:rPr>
              <a:t>Fight:</a:t>
            </a:r>
          </a:p>
          <a:p>
            <a:pPr marL="285750" indent="-285750">
              <a:buFont typeface="Arial" panose="020B0604020202020204" pitchFamily="34" charset="0"/>
              <a:buChar char="•"/>
            </a:pPr>
            <a:endParaRPr lang="en-US" sz="2800" dirty="0">
              <a:latin typeface="Open Sans" panose="020B0606030504020204" pitchFamily="34" charset="0"/>
              <a:ea typeface="Open Sans" panose="020B0606030504020204" pitchFamily="34" charset="0"/>
              <a:cs typeface="Open Sans" panose="020B0606030504020204" pitchFamily="34" charset="0"/>
            </a:endParaRPr>
          </a:p>
        </p:txBody>
      </p:sp>
      <p:sp>
        <p:nvSpPr>
          <p:cNvPr id="13" name="Oval 12">
            <a:extLst>
              <a:ext uri="{FF2B5EF4-FFF2-40B4-BE49-F238E27FC236}">
                <a16:creationId xmlns:a16="http://schemas.microsoft.com/office/drawing/2014/main" id="{C8F5677A-5F37-D050-F463-45298440579D}"/>
              </a:ext>
            </a:extLst>
          </p:cNvPr>
          <p:cNvSpPr/>
          <p:nvPr/>
        </p:nvSpPr>
        <p:spPr>
          <a:xfrm>
            <a:off x="2215257" y="3639603"/>
            <a:ext cx="3910308" cy="3872346"/>
          </a:xfrm>
          <a:prstGeom prst="ellipse">
            <a:avLst/>
          </a:prstGeom>
          <a:solidFill>
            <a:srgbClr val="009FC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42900" indent="-342900">
              <a:buClr>
                <a:schemeClr val="bg1"/>
              </a:buClr>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Flee</a:t>
            </a:r>
          </a:p>
          <a:p>
            <a:pPr marL="342900" indent="-342900">
              <a:buClr>
                <a:schemeClr val="bg1"/>
              </a:buClr>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Agitated</a:t>
            </a:r>
          </a:p>
          <a:p>
            <a:pPr marL="342900" indent="-342900">
              <a:buClr>
                <a:schemeClr val="bg1"/>
              </a:buClr>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Anxious</a:t>
            </a:r>
          </a:p>
          <a:p>
            <a:pPr marL="342900" indent="-342900">
              <a:buClr>
                <a:schemeClr val="bg1"/>
              </a:buClr>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Hiding</a:t>
            </a:r>
          </a:p>
          <a:p>
            <a:pPr marL="342900" indent="-342900">
              <a:buClr>
                <a:schemeClr val="bg1"/>
              </a:buClr>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Sneaky about creating conflict </a:t>
            </a:r>
          </a:p>
          <a:p>
            <a:pPr algn="ctr"/>
            <a:endParaRPr lang="en-US" dirty="0">
              <a:latin typeface="Open Sans" panose="020B0606030504020204" pitchFamily="34" charset="0"/>
              <a:ea typeface="Open Sans" panose="020B0606030504020204" pitchFamily="34" charset="0"/>
              <a:cs typeface="Open Sans" panose="020B0606030504020204" pitchFamily="34" charset="0"/>
            </a:endParaRPr>
          </a:p>
        </p:txBody>
      </p:sp>
      <p:sp>
        <p:nvSpPr>
          <p:cNvPr id="14" name="Oval 13">
            <a:extLst>
              <a:ext uri="{FF2B5EF4-FFF2-40B4-BE49-F238E27FC236}">
                <a16:creationId xmlns:a16="http://schemas.microsoft.com/office/drawing/2014/main" id="{B7EF4A8E-350B-9C30-7B6B-D1AE9E4F5301}"/>
              </a:ext>
            </a:extLst>
          </p:cNvPr>
          <p:cNvSpPr/>
          <p:nvPr/>
        </p:nvSpPr>
        <p:spPr>
          <a:xfrm>
            <a:off x="7848121" y="2356567"/>
            <a:ext cx="3910308" cy="3872346"/>
          </a:xfrm>
          <a:prstGeom prst="ellipse">
            <a:avLst/>
          </a:prstGeom>
          <a:solidFill>
            <a:srgbClr val="009FC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endParaRPr lang="en-US" sz="2400" dirty="0">
              <a:latin typeface="Open Sans" panose="020B0606030504020204" pitchFamily="34" charset="0"/>
              <a:ea typeface="Open Sans" panose="020B0606030504020204" pitchFamily="34" charset="0"/>
              <a:cs typeface="Open Sans" panose="020B0606030504020204" pitchFamily="34" charset="0"/>
            </a:endParaRPr>
          </a:p>
          <a:p>
            <a:pPr marL="285750" indent="-285750">
              <a:buClr>
                <a:schemeClr val="bg1"/>
              </a:buClr>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Flat mood</a:t>
            </a:r>
          </a:p>
          <a:p>
            <a:pPr marL="285750" indent="-285750">
              <a:buClr>
                <a:schemeClr val="bg1"/>
              </a:buClr>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Foggy</a:t>
            </a:r>
          </a:p>
          <a:p>
            <a:pPr marL="285750" indent="-285750">
              <a:buClr>
                <a:schemeClr val="bg1"/>
              </a:buClr>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Retreating</a:t>
            </a:r>
          </a:p>
          <a:p>
            <a:pPr marL="285750" indent="-285750">
              <a:buClr>
                <a:schemeClr val="bg1"/>
              </a:buClr>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Moving slowly</a:t>
            </a:r>
          </a:p>
          <a:p>
            <a:pPr marL="285750" indent="-285750">
              <a:buClr>
                <a:schemeClr val="bg1"/>
              </a:buClr>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Avoiding conflict</a:t>
            </a:r>
          </a:p>
          <a:p>
            <a:pPr marL="285750" indent="-285750">
              <a:buClr>
                <a:schemeClr val="bg1"/>
              </a:buClr>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Dissociates</a:t>
            </a:r>
          </a:p>
          <a:p>
            <a:pPr algn="ctr"/>
            <a:endParaRPr lang="en-US"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D48A7310-A710-0A49-AFA7-B5EB34AE171B}"/>
              </a:ext>
            </a:extLst>
          </p:cNvPr>
          <p:cNvSpPr txBox="1"/>
          <p:nvPr/>
        </p:nvSpPr>
        <p:spPr>
          <a:xfrm>
            <a:off x="8996824" y="2491590"/>
            <a:ext cx="2091791" cy="1077218"/>
          </a:xfrm>
          <a:prstGeom prst="rect">
            <a:avLst/>
          </a:prstGeom>
          <a:noFill/>
        </p:spPr>
        <p:txBody>
          <a:bodyPr wrap="square" rtlCol="0">
            <a:spAutoFit/>
          </a:bodyPr>
          <a:lstStyle/>
          <a:p>
            <a:r>
              <a:rPr lang="en-US" sz="3600" dirty="0">
                <a:solidFill>
                  <a:schemeClr val="bg1"/>
                </a:solidFill>
                <a:latin typeface="Open Sans" panose="020B0606030504020204" pitchFamily="34" charset="0"/>
                <a:ea typeface="Open Sans" panose="020B0606030504020204" pitchFamily="34" charset="0"/>
                <a:cs typeface="Open Sans" panose="020B0606030504020204" pitchFamily="34" charset="0"/>
              </a:rPr>
              <a:t>Freeze:</a:t>
            </a:r>
          </a:p>
          <a:p>
            <a:pPr marL="285750" indent="-285750">
              <a:buFont typeface="Arial" panose="020B0604020202020204" pitchFamily="34" charset="0"/>
              <a:buChar char="•"/>
            </a:pPr>
            <a:endParaRPr lang="en-US" sz="2800" dirty="0">
              <a:latin typeface="Open Sans" panose="020B0606030504020204" pitchFamily="34" charset="0"/>
              <a:ea typeface="Open Sans" panose="020B0606030504020204" pitchFamily="34" charset="0"/>
              <a:cs typeface="Open Sans" panose="020B0606030504020204" pitchFamily="34" charset="0"/>
            </a:endParaRPr>
          </a:p>
        </p:txBody>
      </p:sp>
      <p:sp>
        <p:nvSpPr>
          <p:cNvPr id="11" name="TextBox 10">
            <a:extLst>
              <a:ext uri="{FF2B5EF4-FFF2-40B4-BE49-F238E27FC236}">
                <a16:creationId xmlns:a16="http://schemas.microsoft.com/office/drawing/2014/main" id="{E81B28AD-546E-5D48-A5CA-31029726546C}"/>
              </a:ext>
            </a:extLst>
          </p:cNvPr>
          <p:cNvSpPr txBox="1"/>
          <p:nvPr/>
        </p:nvSpPr>
        <p:spPr>
          <a:xfrm>
            <a:off x="3399587" y="3729116"/>
            <a:ext cx="1552210" cy="1077218"/>
          </a:xfrm>
          <a:prstGeom prst="rect">
            <a:avLst/>
          </a:prstGeom>
          <a:noFill/>
        </p:spPr>
        <p:txBody>
          <a:bodyPr wrap="square" rtlCol="0">
            <a:spAutoFit/>
          </a:bodyPr>
          <a:lstStyle/>
          <a:p>
            <a:r>
              <a:rPr lang="en-US" sz="3600" dirty="0">
                <a:solidFill>
                  <a:schemeClr val="bg1"/>
                </a:solidFill>
                <a:latin typeface="Open Sans" panose="020B0606030504020204" pitchFamily="34" charset="0"/>
                <a:ea typeface="Open Sans" panose="020B0606030504020204" pitchFamily="34" charset="0"/>
                <a:cs typeface="Open Sans" panose="020B0606030504020204" pitchFamily="34" charset="0"/>
              </a:rPr>
              <a:t>Flight:</a:t>
            </a:r>
          </a:p>
          <a:p>
            <a:pPr marL="285750" indent="-285750">
              <a:buFont typeface="Arial" panose="020B0604020202020204" pitchFamily="34" charset="0"/>
              <a:buChar char="•"/>
            </a:pPr>
            <a:endParaRPr lang="en-US" sz="28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318445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4" name="Google Shape;184;p10"/>
          <p:cNvSpPr txBox="1">
            <a:spLocks noGrp="1"/>
          </p:cNvSpPr>
          <p:nvPr>
            <p:ph type="sldNum" idx="4294967295"/>
          </p:nvPr>
        </p:nvSpPr>
        <p:spPr>
          <a:xfrm>
            <a:off x="8787150" y="6356325"/>
            <a:ext cx="2743200" cy="3651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14</a:t>
            </a:fld>
            <a:endParaRPr dirty="0"/>
          </a:p>
        </p:txBody>
      </p:sp>
      <p:sp>
        <p:nvSpPr>
          <p:cNvPr id="185" name="Google Shape;185;p10"/>
          <p:cNvSpPr/>
          <p:nvPr/>
        </p:nvSpPr>
        <p:spPr>
          <a:xfrm>
            <a:off x="4011124" y="345208"/>
            <a:ext cx="3805838" cy="3625925"/>
          </a:xfrm>
          <a:prstGeom prst="ellipse">
            <a:avLst/>
          </a:prstGeom>
          <a:solidFill>
            <a:srgbClr val="009FC8"/>
          </a:solidFill>
          <a:ln>
            <a:noFill/>
          </a:ln>
        </p:spPr>
        <p:txBody>
          <a:bodyPr spcFirstLastPara="1" wrap="square" lIns="91425" tIns="45700" rIns="91425" bIns="45700" anchor="ctr" anchorCtr="0">
            <a:normAutofit/>
          </a:bodyPr>
          <a:lstStyle/>
          <a:p>
            <a:pPr marL="0" marR="0" lvl="0" indent="0" algn="ctr" rtl="0">
              <a:lnSpc>
                <a:spcPct val="90000"/>
              </a:lnSpc>
              <a:spcBef>
                <a:spcPts val="0"/>
              </a:spcBef>
              <a:spcAft>
                <a:spcPts val="0"/>
              </a:spcAft>
              <a:buClr>
                <a:srgbClr val="FFFFFF"/>
              </a:buClr>
              <a:buSzPts val="2800"/>
              <a:buFont typeface="Arial"/>
              <a:buNone/>
            </a:pPr>
            <a:r>
              <a:rPr lang="en-US" sz="3200" dirty="0">
                <a:solidFill>
                  <a:srgbClr val="FFFFFF"/>
                </a:solidFill>
                <a:latin typeface="Open Sans" panose="020B0606030504020204" pitchFamily="34" charset="0"/>
                <a:ea typeface="Open Sans" panose="020B0606030504020204" pitchFamily="34" charset="0"/>
                <a:cs typeface="Open Sans" panose="020B0606030504020204" pitchFamily="34" charset="0"/>
                <a:sym typeface="Open Sans"/>
              </a:rPr>
              <a:t>Trauma is trapped in the sub-conscious</a:t>
            </a:r>
            <a:endParaRPr sz="3200" dirty="0">
              <a:solidFill>
                <a:schemeClr val="lt1"/>
              </a:solidFill>
              <a:latin typeface="Open Sans" panose="020B0606030504020204" pitchFamily="34" charset="0"/>
              <a:ea typeface="Open Sans" panose="020B0606030504020204" pitchFamily="34" charset="0"/>
              <a:cs typeface="Open Sans" panose="020B0606030504020204" pitchFamily="34" charset="0"/>
              <a:sym typeface="Open Sans"/>
            </a:endParaRPr>
          </a:p>
        </p:txBody>
      </p:sp>
      <p:sp>
        <p:nvSpPr>
          <p:cNvPr id="186" name="Google Shape;186;p10"/>
          <p:cNvSpPr/>
          <p:nvPr/>
        </p:nvSpPr>
        <p:spPr>
          <a:xfrm>
            <a:off x="8236338" y="3172293"/>
            <a:ext cx="2898600" cy="2898600"/>
          </a:xfrm>
          <a:prstGeom prst="ellipse">
            <a:avLst/>
          </a:prstGeom>
          <a:blipFill rotWithShape="1">
            <a:blip r:embed="rId3">
              <a:alphaModFix/>
            </a:blip>
            <a:stretch>
              <a:fillRect/>
            </a:stretch>
          </a:blipFill>
          <a:ln w="9525" cap="flat" cmpd="sng">
            <a:solidFill>
              <a:srgbClr val="009FC8"/>
            </a:solidFill>
            <a:prstDash val="solid"/>
            <a:round/>
            <a:headEnd type="none" w="sm" len="sm"/>
            <a:tailEnd type="none" w="sm" len="sm"/>
          </a:ln>
        </p:spPr>
        <p:txBody>
          <a:bodyPr spcFirstLastPara="1" wrap="square" lIns="91425" tIns="45700" rIns="91425" bIns="45700" anchor="t" anchorCtr="0">
            <a:normAutofit/>
          </a:bodyPr>
          <a:lstStyle/>
          <a:p>
            <a:pPr marL="0" marR="0" lvl="0" indent="0" algn="ctr" rtl="0">
              <a:spcBef>
                <a:spcPts val="0"/>
              </a:spcBef>
              <a:spcAft>
                <a:spcPts val="0"/>
              </a:spcAft>
              <a:buNone/>
            </a:pPr>
            <a:endParaRPr sz="2400" dirty="0">
              <a:solidFill>
                <a:schemeClr val="lt1"/>
              </a:solidFill>
              <a:latin typeface="Arial"/>
              <a:ea typeface="Arial"/>
              <a:cs typeface="Arial"/>
              <a:sym typeface="Arial"/>
            </a:endParaRPr>
          </a:p>
          <a:p>
            <a:pPr marL="0" marR="0" lvl="0" indent="0" algn="ctr" rtl="0">
              <a:spcBef>
                <a:spcPts val="0"/>
              </a:spcBef>
              <a:spcAft>
                <a:spcPts val="0"/>
              </a:spcAft>
              <a:buNone/>
            </a:pPr>
            <a:endParaRPr sz="2400" dirty="0">
              <a:solidFill>
                <a:schemeClr val="lt1"/>
              </a:solidFill>
              <a:latin typeface="Arial"/>
              <a:ea typeface="Arial"/>
              <a:cs typeface="Arial"/>
              <a:sym typeface="Arial"/>
            </a:endParaRPr>
          </a:p>
        </p:txBody>
      </p:sp>
      <p:sp>
        <p:nvSpPr>
          <p:cNvPr id="187" name="Google Shape;187;p10"/>
          <p:cNvSpPr txBox="1"/>
          <p:nvPr/>
        </p:nvSpPr>
        <p:spPr>
          <a:xfrm>
            <a:off x="7383607" y="2363668"/>
            <a:ext cx="4604100" cy="5232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3200" dirty="0">
                <a:solidFill>
                  <a:srgbClr val="65768E"/>
                </a:solidFill>
                <a:latin typeface="Open Sans" panose="020B0606030504020204" pitchFamily="34" charset="0"/>
                <a:ea typeface="Open Sans" panose="020B0606030504020204" pitchFamily="34" charset="0"/>
                <a:cs typeface="Open Sans" panose="020B0606030504020204" pitchFamily="34" charset="0"/>
                <a:sym typeface="Open Sans"/>
              </a:rPr>
              <a:t>Cues of danger </a:t>
            </a:r>
            <a:endParaRPr sz="3200" dirty="0">
              <a:solidFill>
                <a:srgbClr val="65768E"/>
              </a:solidFill>
              <a:latin typeface="Open Sans" panose="020B0606030504020204" pitchFamily="34" charset="0"/>
              <a:ea typeface="Open Sans" panose="020B0606030504020204" pitchFamily="34" charset="0"/>
              <a:cs typeface="Open Sans" panose="020B0606030504020204" pitchFamily="34" charset="0"/>
              <a:sym typeface="Open Sans"/>
            </a:endParaRPr>
          </a:p>
        </p:txBody>
      </p:sp>
      <p:sp>
        <p:nvSpPr>
          <p:cNvPr id="188" name="Google Shape;188;p10"/>
          <p:cNvSpPr/>
          <p:nvPr/>
        </p:nvSpPr>
        <p:spPr>
          <a:xfrm>
            <a:off x="624555" y="3123878"/>
            <a:ext cx="2898600" cy="2898600"/>
          </a:xfrm>
          <a:prstGeom prst="ellipse">
            <a:avLst/>
          </a:prstGeom>
          <a:blipFill rotWithShape="1">
            <a:blip r:embed="rId4">
              <a:alphaModFix/>
            </a:blip>
            <a:stretch>
              <a:fillRect/>
            </a:stretch>
          </a:blipFill>
          <a:ln w="12700" cap="flat" cmpd="sng">
            <a:solidFill>
              <a:srgbClr val="009FC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libri"/>
              <a:ea typeface="Calibri"/>
              <a:cs typeface="Calibri"/>
              <a:sym typeface="Calibri"/>
            </a:endParaRPr>
          </a:p>
        </p:txBody>
      </p:sp>
      <p:sp>
        <p:nvSpPr>
          <p:cNvPr id="189" name="Google Shape;189;p10"/>
          <p:cNvSpPr txBox="1"/>
          <p:nvPr/>
        </p:nvSpPr>
        <p:spPr>
          <a:xfrm>
            <a:off x="73297" y="2363667"/>
            <a:ext cx="4001100" cy="5232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3200" dirty="0">
                <a:solidFill>
                  <a:srgbClr val="65768E"/>
                </a:solidFill>
                <a:latin typeface="Open Sans" panose="020B0606030504020204" pitchFamily="34" charset="0"/>
                <a:ea typeface="Open Sans" panose="020B0606030504020204" pitchFamily="34" charset="0"/>
                <a:cs typeface="Open Sans" panose="020B0606030504020204" pitchFamily="34" charset="0"/>
                <a:sym typeface="Open Sans"/>
              </a:rPr>
              <a:t>Cues of safety </a:t>
            </a:r>
            <a:endParaRPr sz="3200" dirty="0">
              <a:solidFill>
                <a:srgbClr val="65768E"/>
              </a:solidFill>
              <a:latin typeface="Open Sans" panose="020B0606030504020204" pitchFamily="34" charset="0"/>
              <a:ea typeface="Open Sans" panose="020B0606030504020204" pitchFamily="34" charset="0"/>
              <a:cs typeface="Open Sans" panose="020B0606030504020204" pitchFamily="34" charset="0"/>
              <a:sym typeface="Open Sans"/>
            </a:endParaRPr>
          </a:p>
        </p:txBody>
      </p:sp>
    </p:spTree>
    <p:extLst>
      <p:ext uri="{BB962C8B-B14F-4D97-AF65-F5344CB8AC3E}">
        <p14:creationId xmlns:p14="http://schemas.microsoft.com/office/powerpoint/2010/main" val="207146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Oval 30">
            <a:extLst>
              <a:ext uri="{FF2B5EF4-FFF2-40B4-BE49-F238E27FC236}">
                <a16:creationId xmlns:a16="http://schemas.microsoft.com/office/drawing/2014/main" id="{5F5A19B3-08E2-DA45-B3C9-34EC67399586}"/>
              </a:ext>
            </a:extLst>
          </p:cNvPr>
          <p:cNvSpPr/>
          <p:nvPr/>
        </p:nvSpPr>
        <p:spPr>
          <a:xfrm>
            <a:off x="3598094" y="825713"/>
            <a:ext cx="2523603" cy="2529961"/>
          </a:xfrm>
          <a:prstGeom prst="ellipse">
            <a:avLst/>
          </a:prstGeom>
          <a:solidFill>
            <a:srgbClr val="FFA6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Oval 17">
            <a:extLst>
              <a:ext uri="{FF2B5EF4-FFF2-40B4-BE49-F238E27FC236}">
                <a16:creationId xmlns:a16="http://schemas.microsoft.com/office/drawing/2014/main" id="{9CF5AFC7-B7C9-A147-84B8-600DB8765A4A}"/>
              </a:ext>
            </a:extLst>
          </p:cNvPr>
          <p:cNvSpPr/>
          <p:nvPr/>
        </p:nvSpPr>
        <p:spPr>
          <a:xfrm>
            <a:off x="2885210" y="3429000"/>
            <a:ext cx="1283614" cy="1273769"/>
          </a:xfrm>
          <a:prstGeom prst="ellipse">
            <a:avLst/>
          </a:prstGeom>
          <a:solidFill>
            <a:srgbClr val="B6BD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Oval 25">
            <a:extLst>
              <a:ext uri="{FF2B5EF4-FFF2-40B4-BE49-F238E27FC236}">
                <a16:creationId xmlns:a16="http://schemas.microsoft.com/office/drawing/2014/main" id="{5C831E92-1041-DE46-96F6-5EA8C9B7AB61}"/>
              </a:ext>
            </a:extLst>
          </p:cNvPr>
          <p:cNvSpPr/>
          <p:nvPr/>
        </p:nvSpPr>
        <p:spPr>
          <a:xfrm>
            <a:off x="4005608" y="5348598"/>
            <a:ext cx="1447125" cy="1467938"/>
          </a:xfrm>
          <a:prstGeom prst="ellipse">
            <a:avLst/>
          </a:prstGeom>
          <a:solidFill>
            <a:srgbClr val="FFA6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Oval 21">
            <a:extLst>
              <a:ext uri="{FF2B5EF4-FFF2-40B4-BE49-F238E27FC236}">
                <a16:creationId xmlns:a16="http://schemas.microsoft.com/office/drawing/2014/main" id="{E93A3BA7-42F9-B048-9948-097490377990}"/>
              </a:ext>
            </a:extLst>
          </p:cNvPr>
          <p:cNvSpPr/>
          <p:nvPr/>
        </p:nvSpPr>
        <p:spPr>
          <a:xfrm>
            <a:off x="6872990" y="4631038"/>
            <a:ext cx="1437131" cy="1435120"/>
          </a:xfrm>
          <a:prstGeom prst="ellipse">
            <a:avLst/>
          </a:prstGeom>
          <a:solidFill>
            <a:srgbClr val="6576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AutoShape 4">
            <a:extLst>
              <a:ext uri="{FF2B5EF4-FFF2-40B4-BE49-F238E27FC236}">
                <a16:creationId xmlns:a16="http://schemas.microsoft.com/office/drawing/2014/main" id="{359ED1EC-460E-8F44-9814-607EFD998B04}"/>
              </a:ext>
            </a:extLst>
          </p:cNvPr>
          <p:cNvSpPr/>
          <p:nvPr/>
        </p:nvSpPr>
        <p:spPr>
          <a:xfrm>
            <a:off x="0" y="-9894"/>
            <a:ext cx="12192000" cy="745003"/>
          </a:xfrm>
          <a:prstGeom prst="rect">
            <a:avLst/>
          </a:prstGeom>
          <a:solidFill>
            <a:srgbClr val="FFA630"/>
          </a:solidFill>
        </p:spPr>
        <p:txBody>
          <a:bodyPr/>
          <a:lstStyle/>
          <a:p>
            <a:pPr algn="ctr"/>
            <a:r>
              <a:rPr lang="en-US" sz="3600" dirty="0">
                <a:solidFill>
                  <a:srgbClr val="485770"/>
                </a:solidFill>
                <a:latin typeface="Open Sans" panose="020B0606030504020204" pitchFamily="34" charset="0"/>
                <a:ea typeface="Open Sans" panose="020B0606030504020204" pitchFamily="34" charset="0"/>
                <a:cs typeface="Open Sans" panose="020B0606030504020204" pitchFamily="34" charset="0"/>
              </a:rPr>
              <a:t>How trauma can present</a:t>
            </a:r>
          </a:p>
        </p:txBody>
      </p:sp>
      <p:sp>
        <p:nvSpPr>
          <p:cNvPr id="19" name="Oval 18">
            <a:extLst>
              <a:ext uri="{FF2B5EF4-FFF2-40B4-BE49-F238E27FC236}">
                <a16:creationId xmlns:a16="http://schemas.microsoft.com/office/drawing/2014/main" id="{9F32F073-1AAF-4E44-A052-EB58643DB7A3}"/>
              </a:ext>
            </a:extLst>
          </p:cNvPr>
          <p:cNvSpPr/>
          <p:nvPr/>
        </p:nvSpPr>
        <p:spPr>
          <a:xfrm>
            <a:off x="6671412" y="1833471"/>
            <a:ext cx="2465538" cy="2284087"/>
          </a:xfrm>
          <a:prstGeom prst="ellipse">
            <a:avLst/>
          </a:prstGeom>
          <a:solidFill>
            <a:srgbClr val="009F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extBox 14">
            <a:extLst>
              <a:ext uri="{FF2B5EF4-FFF2-40B4-BE49-F238E27FC236}">
                <a16:creationId xmlns:a16="http://schemas.microsoft.com/office/drawing/2014/main" id="{E8A6A2F7-5F52-E04E-9909-AFBD38A8C931}"/>
              </a:ext>
            </a:extLst>
          </p:cNvPr>
          <p:cNvSpPr txBox="1"/>
          <p:nvPr/>
        </p:nvSpPr>
        <p:spPr>
          <a:xfrm>
            <a:off x="105330" y="4954546"/>
            <a:ext cx="2808760" cy="954107"/>
          </a:xfrm>
          <a:prstGeom prst="rect">
            <a:avLst/>
          </a:prstGeom>
          <a:noFill/>
        </p:spPr>
        <p:txBody>
          <a:bodyPr wrap="square" rtlCol="0">
            <a:spAutoFit/>
          </a:bodyPr>
          <a:lstStyle/>
          <a:p>
            <a:pPr algn="ctr"/>
            <a:r>
              <a:rPr lang="en-US" sz="2800" dirty="0">
                <a:solidFill>
                  <a:srgbClr val="485770"/>
                </a:solidFill>
                <a:latin typeface="Open Sans" panose="020B0606030504020204" pitchFamily="34" charset="0"/>
                <a:ea typeface="Open Sans" panose="020B0606030504020204" pitchFamily="34" charset="0"/>
                <a:cs typeface="Open Sans" panose="020B0606030504020204" pitchFamily="34" charset="0"/>
              </a:rPr>
              <a:t>sensory </a:t>
            </a:r>
          </a:p>
          <a:p>
            <a:pPr algn="ctr"/>
            <a:r>
              <a:rPr lang="en-US" sz="2800" dirty="0">
                <a:solidFill>
                  <a:srgbClr val="485770"/>
                </a:solidFill>
                <a:latin typeface="Open Sans" panose="020B0606030504020204" pitchFamily="34" charset="0"/>
                <a:ea typeface="Open Sans" panose="020B0606030504020204" pitchFamily="34" charset="0"/>
                <a:cs typeface="Open Sans" panose="020B0606030504020204" pitchFamily="34" charset="0"/>
              </a:rPr>
              <a:t>issues</a:t>
            </a:r>
          </a:p>
        </p:txBody>
      </p:sp>
      <p:sp>
        <p:nvSpPr>
          <p:cNvPr id="16" name="TextBox 15">
            <a:extLst>
              <a:ext uri="{FF2B5EF4-FFF2-40B4-BE49-F238E27FC236}">
                <a16:creationId xmlns:a16="http://schemas.microsoft.com/office/drawing/2014/main" id="{C2DFC773-7A84-1444-B4AB-2B1168DBEE92}"/>
              </a:ext>
            </a:extLst>
          </p:cNvPr>
          <p:cNvSpPr txBox="1"/>
          <p:nvPr/>
        </p:nvSpPr>
        <p:spPr>
          <a:xfrm>
            <a:off x="2645369" y="3869758"/>
            <a:ext cx="1763295" cy="400110"/>
          </a:xfrm>
          <a:prstGeom prst="rect">
            <a:avLst/>
          </a:prstGeom>
          <a:noFill/>
        </p:spPr>
        <p:txBody>
          <a:bodyPr wrap="square" rtlCol="0">
            <a:spAutoFit/>
          </a:bodyPr>
          <a:lstStyle/>
          <a:p>
            <a:pPr algn="ctr"/>
            <a:r>
              <a:rPr lang="en-US" sz="2000" dirty="0" err="1">
                <a:solidFill>
                  <a:srgbClr val="485770"/>
                </a:solidFill>
                <a:latin typeface="Open Sans" panose="020B0606030504020204" pitchFamily="34" charset="0"/>
                <a:ea typeface="Open Sans" panose="020B0606030504020204" pitchFamily="34" charset="0"/>
                <a:cs typeface="Open Sans" panose="020B0606030504020204" pitchFamily="34" charset="0"/>
              </a:rPr>
              <a:t>Behaviour</a:t>
            </a:r>
            <a:endParaRPr lang="en-US" sz="2000">
              <a:solidFill>
                <a:srgbClr val="48577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1" name="Oval 20">
            <a:extLst>
              <a:ext uri="{FF2B5EF4-FFF2-40B4-BE49-F238E27FC236}">
                <a16:creationId xmlns:a16="http://schemas.microsoft.com/office/drawing/2014/main" id="{55DEC41F-E3B8-1342-9720-840EAC61A9D1}"/>
              </a:ext>
            </a:extLst>
          </p:cNvPr>
          <p:cNvSpPr/>
          <p:nvPr/>
        </p:nvSpPr>
        <p:spPr>
          <a:xfrm>
            <a:off x="9105051" y="881875"/>
            <a:ext cx="2140346" cy="2068934"/>
          </a:xfrm>
          <a:prstGeom prst="ellipse">
            <a:avLst/>
          </a:prstGeom>
          <a:solidFill>
            <a:srgbClr val="B6BD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2B079489-DAA5-5841-A9D0-4C59CA9E079E}"/>
              </a:ext>
            </a:extLst>
          </p:cNvPr>
          <p:cNvSpPr txBox="1"/>
          <p:nvPr/>
        </p:nvSpPr>
        <p:spPr>
          <a:xfrm>
            <a:off x="6853774" y="2031878"/>
            <a:ext cx="2155951" cy="1815882"/>
          </a:xfrm>
          <a:prstGeom prst="rect">
            <a:avLst/>
          </a:prstGeom>
          <a:noFill/>
        </p:spPr>
        <p:txBody>
          <a:bodyPr wrap="square" rtlCol="0">
            <a:spAutoFit/>
          </a:bodyPr>
          <a:lstStyle/>
          <a:p>
            <a:pPr algn="ctr"/>
            <a:r>
              <a:rPr lang="en-US" sz="2800">
                <a:solidFill>
                  <a:srgbClr val="485770"/>
                </a:solidFill>
                <a:latin typeface="Open Sans" panose="020B0606030504020204" pitchFamily="34" charset="0"/>
                <a:ea typeface="Open Sans" panose="020B0606030504020204" pitchFamily="34" charset="0"/>
                <a:cs typeface="Open Sans" panose="020B0606030504020204" pitchFamily="34" charset="0"/>
              </a:rPr>
              <a:t>Cognitive and executive functioning</a:t>
            </a:r>
          </a:p>
        </p:txBody>
      </p:sp>
      <p:sp>
        <p:nvSpPr>
          <p:cNvPr id="24" name="TextBox 23">
            <a:extLst>
              <a:ext uri="{FF2B5EF4-FFF2-40B4-BE49-F238E27FC236}">
                <a16:creationId xmlns:a16="http://schemas.microsoft.com/office/drawing/2014/main" id="{8975FEDA-1C3F-6E47-87E9-A992B3252A1C}"/>
              </a:ext>
            </a:extLst>
          </p:cNvPr>
          <p:cNvSpPr txBox="1"/>
          <p:nvPr/>
        </p:nvSpPr>
        <p:spPr>
          <a:xfrm>
            <a:off x="3413920" y="5576346"/>
            <a:ext cx="2630500" cy="954107"/>
          </a:xfrm>
          <a:prstGeom prst="rect">
            <a:avLst/>
          </a:prstGeom>
          <a:noFill/>
        </p:spPr>
        <p:txBody>
          <a:bodyPr wrap="square" rtlCol="0">
            <a:spAutoFit/>
          </a:bodyPr>
          <a:lstStyle/>
          <a:p>
            <a:pPr algn="ctr"/>
            <a:r>
              <a:rPr lang="en-US" sz="2800">
                <a:solidFill>
                  <a:srgbClr val="485770"/>
                </a:solidFill>
                <a:latin typeface="Open Sans" panose="020B0606030504020204" pitchFamily="34" charset="0"/>
                <a:ea typeface="Open Sans" panose="020B0606030504020204" pitchFamily="34" charset="0"/>
                <a:cs typeface="Open Sans" panose="020B0606030504020204" pitchFamily="34" charset="0"/>
              </a:rPr>
              <a:t>Mood </a:t>
            </a:r>
          </a:p>
          <a:p>
            <a:pPr algn="ctr"/>
            <a:r>
              <a:rPr lang="en-US" sz="2800">
                <a:solidFill>
                  <a:srgbClr val="485770"/>
                </a:solidFill>
                <a:latin typeface="Open Sans" panose="020B0606030504020204" pitchFamily="34" charset="0"/>
                <a:ea typeface="Open Sans" panose="020B0606030504020204" pitchFamily="34" charset="0"/>
                <a:cs typeface="Open Sans" panose="020B0606030504020204" pitchFamily="34" charset="0"/>
              </a:rPr>
              <a:t>changes</a:t>
            </a:r>
          </a:p>
        </p:txBody>
      </p:sp>
      <p:sp>
        <p:nvSpPr>
          <p:cNvPr id="6" name="Doughnut 5">
            <a:extLst>
              <a:ext uri="{FF2B5EF4-FFF2-40B4-BE49-F238E27FC236}">
                <a16:creationId xmlns:a16="http://schemas.microsoft.com/office/drawing/2014/main" id="{92CED9EF-A2EF-A345-B2CF-26C6354E33BA}"/>
              </a:ext>
            </a:extLst>
          </p:cNvPr>
          <p:cNvSpPr/>
          <p:nvPr/>
        </p:nvSpPr>
        <p:spPr>
          <a:xfrm>
            <a:off x="287912" y="4222259"/>
            <a:ext cx="2393676" cy="2418682"/>
          </a:xfrm>
          <a:prstGeom prst="donut">
            <a:avLst>
              <a:gd name="adj" fmla="val 12705"/>
            </a:avLst>
          </a:prstGeom>
          <a:solidFill>
            <a:srgbClr val="4857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9" name="TextBox 28">
            <a:extLst>
              <a:ext uri="{FF2B5EF4-FFF2-40B4-BE49-F238E27FC236}">
                <a16:creationId xmlns:a16="http://schemas.microsoft.com/office/drawing/2014/main" id="{DE7F3473-5DAF-4A47-9085-BF17CEFA4CCB}"/>
              </a:ext>
            </a:extLst>
          </p:cNvPr>
          <p:cNvSpPr txBox="1"/>
          <p:nvPr/>
        </p:nvSpPr>
        <p:spPr>
          <a:xfrm>
            <a:off x="6490009" y="4947433"/>
            <a:ext cx="2244336" cy="954107"/>
          </a:xfrm>
          <a:prstGeom prst="rect">
            <a:avLst/>
          </a:prstGeom>
          <a:noFill/>
        </p:spPr>
        <p:txBody>
          <a:bodyPr wrap="square" rtlCol="0">
            <a:spAutoFit/>
          </a:bodyPr>
          <a:lstStyle/>
          <a:p>
            <a:pPr algn="ctr"/>
            <a:r>
              <a:rPr lang="en-US" sz="2800">
                <a:latin typeface="Open Sans" panose="020B0606030504020204" pitchFamily="34" charset="0"/>
                <a:ea typeface="Open Sans" panose="020B0606030504020204" pitchFamily="34" charset="0"/>
                <a:cs typeface="Open Sans" panose="020B0606030504020204" pitchFamily="34" charset="0"/>
              </a:rPr>
              <a:t>Emotional world</a:t>
            </a:r>
          </a:p>
        </p:txBody>
      </p:sp>
      <p:sp>
        <p:nvSpPr>
          <p:cNvPr id="8" name="TextBox 7">
            <a:extLst>
              <a:ext uri="{FF2B5EF4-FFF2-40B4-BE49-F238E27FC236}">
                <a16:creationId xmlns:a16="http://schemas.microsoft.com/office/drawing/2014/main" id="{80D68130-8BAD-2B4C-B637-41FB37CA35C4}"/>
              </a:ext>
            </a:extLst>
          </p:cNvPr>
          <p:cNvSpPr txBox="1"/>
          <p:nvPr/>
        </p:nvSpPr>
        <p:spPr>
          <a:xfrm>
            <a:off x="3567128" y="1434052"/>
            <a:ext cx="2585533" cy="1323439"/>
          </a:xfrm>
          <a:prstGeom prst="rect">
            <a:avLst/>
          </a:prstGeom>
          <a:noFill/>
        </p:spPr>
        <p:txBody>
          <a:bodyPr wrap="square" rtlCol="0">
            <a:spAutoFit/>
          </a:bodyPr>
          <a:lstStyle/>
          <a:p>
            <a:pPr algn="ctr"/>
            <a:r>
              <a:rPr lang="en-US" sz="2000">
                <a:solidFill>
                  <a:srgbClr val="485770"/>
                </a:solidFill>
                <a:latin typeface="Open Sans" panose="020B0606030504020204" pitchFamily="34" charset="0"/>
                <a:ea typeface="Open Sans" panose="020B0606030504020204" pitchFamily="34" charset="0"/>
                <a:cs typeface="Open Sans" panose="020B0606030504020204" pitchFamily="34" charset="0"/>
              </a:rPr>
              <a:t>Brain </a:t>
            </a:r>
          </a:p>
          <a:p>
            <a:pPr algn="ctr"/>
            <a:r>
              <a:rPr lang="en-US" sz="2000">
                <a:solidFill>
                  <a:srgbClr val="485770"/>
                </a:solidFill>
                <a:latin typeface="Open Sans" panose="020B0606030504020204" pitchFamily="34" charset="0"/>
                <a:ea typeface="Open Sans" panose="020B0606030504020204" pitchFamily="34" charset="0"/>
                <a:cs typeface="Open Sans" panose="020B0606030504020204" pitchFamily="34" charset="0"/>
              </a:rPr>
              <a:t>development, </a:t>
            </a:r>
          </a:p>
          <a:p>
            <a:pPr algn="ctr"/>
            <a:r>
              <a:rPr lang="en-US" sz="2000">
                <a:solidFill>
                  <a:srgbClr val="485770"/>
                </a:solidFill>
                <a:latin typeface="Open Sans" panose="020B0606030504020204" pitchFamily="34" charset="0"/>
                <a:ea typeface="Open Sans" panose="020B0606030504020204" pitchFamily="34" charset="0"/>
                <a:cs typeface="Open Sans" panose="020B0606030504020204" pitchFamily="34" charset="0"/>
              </a:rPr>
              <a:t>function and</a:t>
            </a:r>
          </a:p>
          <a:p>
            <a:pPr algn="ctr"/>
            <a:r>
              <a:rPr lang="en-US" sz="2000">
                <a:solidFill>
                  <a:srgbClr val="485770"/>
                </a:solidFill>
                <a:latin typeface="Open Sans" panose="020B0606030504020204" pitchFamily="34" charset="0"/>
                <a:ea typeface="Open Sans" panose="020B0606030504020204" pitchFamily="34" charset="0"/>
                <a:cs typeface="Open Sans" panose="020B0606030504020204" pitchFamily="34" charset="0"/>
              </a:rPr>
              <a:t> response </a:t>
            </a:r>
          </a:p>
        </p:txBody>
      </p:sp>
      <p:sp>
        <p:nvSpPr>
          <p:cNvPr id="10" name="TextBox 9">
            <a:extLst>
              <a:ext uri="{FF2B5EF4-FFF2-40B4-BE49-F238E27FC236}">
                <a16:creationId xmlns:a16="http://schemas.microsoft.com/office/drawing/2014/main" id="{E0694086-DE83-8247-888C-506E397A0A36}"/>
              </a:ext>
            </a:extLst>
          </p:cNvPr>
          <p:cNvSpPr txBox="1"/>
          <p:nvPr/>
        </p:nvSpPr>
        <p:spPr>
          <a:xfrm>
            <a:off x="8718113" y="1234331"/>
            <a:ext cx="3039949" cy="1384995"/>
          </a:xfrm>
          <a:prstGeom prst="rect">
            <a:avLst/>
          </a:prstGeom>
          <a:noFill/>
        </p:spPr>
        <p:txBody>
          <a:bodyPr wrap="square" rtlCol="0">
            <a:spAutoFit/>
          </a:bodyPr>
          <a:lstStyle/>
          <a:p>
            <a:pPr algn="ctr"/>
            <a:r>
              <a:rPr lang="en-US" sz="2800">
                <a:solidFill>
                  <a:srgbClr val="485770"/>
                </a:solidFill>
                <a:latin typeface="Open Sans" panose="020B0606030504020204" pitchFamily="34" charset="0"/>
                <a:ea typeface="Open Sans" panose="020B0606030504020204" pitchFamily="34" charset="0"/>
                <a:cs typeface="Open Sans" panose="020B0606030504020204" pitchFamily="34" charset="0"/>
              </a:rPr>
              <a:t>Regulation</a:t>
            </a:r>
          </a:p>
          <a:p>
            <a:pPr algn="ctr"/>
            <a:r>
              <a:rPr lang="en-US" sz="2800">
                <a:solidFill>
                  <a:srgbClr val="485770"/>
                </a:solidFill>
                <a:latin typeface="Open Sans" panose="020B0606030504020204" pitchFamily="34" charset="0"/>
                <a:ea typeface="Open Sans" panose="020B0606030504020204" pitchFamily="34" charset="0"/>
                <a:cs typeface="Open Sans" panose="020B0606030504020204" pitchFamily="34" charset="0"/>
              </a:rPr>
              <a:t>and </a:t>
            </a:r>
          </a:p>
          <a:p>
            <a:pPr algn="ctr"/>
            <a:r>
              <a:rPr lang="en-US" sz="2800">
                <a:solidFill>
                  <a:srgbClr val="485770"/>
                </a:solidFill>
                <a:latin typeface="Open Sans" panose="020B0606030504020204" pitchFamily="34" charset="0"/>
                <a:ea typeface="Open Sans" panose="020B0606030504020204" pitchFamily="34" charset="0"/>
                <a:cs typeface="Open Sans" panose="020B0606030504020204" pitchFamily="34" charset="0"/>
              </a:rPr>
              <a:t>arousal</a:t>
            </a:r>
          </a:p>
        </p:txBody>
      </p:sp>
      <p:sp>
        <p:nvSpPr>
          <p:cNvPr id="28" name="Doughnut 27">
            <a:extLst>
              <a:ext uri="{FF2B5EF4-FFF2-40B4-BE49-F238E27FC236}">
                <a16:creationId xmlns:a16="http://schemas.microsoft.com/office/drawing/2014/main" id="{4EAF3B06-F979-2947-ACF8-CCC7AA2E5FCF}"/>
              </a:ext>
            </a:extLst>
          </p:cNvPr>
          <p:cNvSpPr/>
          <p:nvPr/>
        </p:nvSpPr>
        <p:spPr>
          <a:xfrm>
            <a:off x="463672" y="1434052"/>
            <a:ext cx="2155950" cy="2160686"/>
          </a:xfrm>
          <a:prstGeom prst="donut">
            <a:avLst>
              <a:gd name="adj" fmla="val 38503"/>
            </a:avLst>
          </a:prstGeom>
          <a:solidFill>
            <a:srgbClr val="009F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 name="TextBox 2">
            <a:extLst>
              <a:ext uri="{FF2B5EF4-FFF2-40B4-BE49-F238E27FC236}">
                <a16:creationId xmlns:a16="http://schemas.microsoft.com/office/drawing/2014/main" id="{BA7F3A70-DBFB-D544-98FB-704691DE166D}"/>
              </a:ext>
            </a:extLst>
          </p:cNvPr>
          <p:cNvSpPr txBox="1"/>
          <p:nvPr/>
        </p:nvSpPr>
        <p:spPr>
          <a:xfrm>
            <a:off x="583774" y="1833471"/>
            <a:ext cx="1897032" cy="1323439"/>
          </a:xfrm>
          <a:prstGeom prst="rect">
            <a:avLst/>
          </a:prstGeom>
          <a:noFill/>
        </p:spPr>
        <p:txBody>
          <a:bodyPr wrap="square" rtlCol="0">
            <a:spAutoFit/>
          </a:bodyPr>
          <a:lstStyle/>
          <a:p>
            <a:pPr algn="ctr"/>
            <a:r>
              <a:rPr lang="en-US" sz="2000">
                <a:solidFill>
                  <a:srgbClr val="485770"/>
                </a:solidFill>
                <a:latin typeface="Open Sans" panose="020B0606030504020204" pitchFamily="34" charset="0"/>
                <a:ea typeface="Open Sans" panose="020B0606030504020204" pitchFamily="34" charset="0"/>
                <a:cs typeface="Open Sans" panose="020B0606030504020204" pitchFamily="34" charset="0"/>
              </a:rPr>
              <a:t>Relationships</a:t>
            </a:r>
          </a:p>
          <a:p>
            <a:pPr algn="ctr"/>
            <a:r>
              <a:rPr lang="en-US" sz="2000">
                <a:solidFill>
                  <a:srgbClr val="485770"/>
                </a:solidFill>
                <a:latin typeface="Open Sans" panose="020B0606030504020204" pitchFamily="34" charset="0"/>
                <a:ea typeface="Open Sans" panose="020B0606030504020204" pitchFamily="34" charset="0"/>
                <a:cs typeface="Open Sans" panose="020B0606030504020204" pitchFamily="34" charset="0"/>
              </a:rPr>
              <a:t>Attachment and social interaction</a:t>
            </a:r>
          </a:p>
        </p:txBody>
      </p:sp>
      <p:sp>
        <p:nvSpPr>
          <p:cNvPr id="30" name="Doughnut 29">
            <a:extLst>
              <a:ext uri="{FF2B5EF4-FFF2-40B4-BE49-F238E27FC236}">
                <a16:creationId xmlns:a16="http://schemas.microsoft.com/office/drawing/2014/main" id="{D475CA04-1425-AC4A-9ACF-45BF6E1D3B53}"/>
              </a:ext>
            </a:extLst>
          </p:cNvPr>
          <p:cNvSpPr/>
          <p:nvPr/>
        </p:nvSpPr>
        <p:spPr>
          <a:xfrm>
            <a:off x="5005415" y="3429000"/>
            <a:ext cx="1596462" cy="1586507"/>
          </a:xfrm>
          <a:prstGeom prst="donut">
            <a:avLst>
              <a:gd name="adj" fmla="val 12705"/>
            </a:avLst>
          </a:prstGeom>
          <a:solidFill>
            <a:srgbClr val="FFA6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 name="TextBox 11">
            <a:extLst>
              <a:ext uri="{FF2B5EF4-FFF2-40B4-BE49-F238E27FC236}">
                <a16:creationId xmlns:a16="http://schemas.microsoft.com/office/drawing/2014/main" id="{48534ED1-2C3A-7245-A983-169F2E2F9BE2}"/>
              </a:ext>
            </a:extLst>
          </p:cNvPr>
          <p:cNvSpPr txBox="1"/>
          <p:nvPr/>
        </p:nvSpPr>
        <p:spPr>
          <a:xfrm>
            <a:off x="4764543" y="3722814"/>
            <a:ext cx="2133844" cy="954107"/>
          </a:xfrm>
          <a:prstGeom prst="rect">
            <a:avLst/>
          </a:prstGeom>
          <a:noFill/>
        </p:spPr>
        <p:txBody>
          <a:bodyPr wrap="square" rtlCol="0">
            <a:spAutoFit/>
          </a:bodyPr>
          <a:lstStyle/>
          <a:p>
            <a:pPr algn="ctr"/>
            <a:r>
              <a:rPr lang="en-US" sz="2800">
                <a:solidFill>
                  <a:srgbClr val="485770"/>
                </a:solidFill>
                <a:latin typeface="Open Sans" panose="020B0606030504020204" pitchFamily="34" charset="0"/>
                <a:ea typeface="Open Sans" panose="020B0606030504020204" pitchFamily="34" charset="0"/>
                <a:cs typeface="Open Sans" panose="020B0606030504020204" pitchFamily="34" charset="0"/>
              </a:rPr>
              <a:t>Over - compliant</a:t>
            </a:r>
          </a:p>
        </p:txBody>
      </p:sp>
      <p:sp>
        <p:nvSpPr>
          <p:cNvPr id="2" name="Doughnut 1">
            <a:extLst>
              <a:ext uri="{FF2B5EF4-FFF2-40B4-BE49-F238E27FC236}">
                <a16:creationId xmlns:a16="http://schemas.microsoft.com/office/drawing/2014/main" id="{3F5B2CA8-1C74-6289-1FBF-F431AA2F2E20}"/>
              </a:ext>
            </a:extLst>
          </p:cNvPr>
          <p:cNvSpPr/>
          <p:nvPr/>
        </p:nvSpPr>
        <p:spPr>
          <a:xfrm>
            <a:off x="9263898" y="3869758"/>
            <a:ext cx="1751713" cy="1786035"/>
          </a:xfrm>
          <a:prstGeom prst="donut">
            <a:avLst>
              <a:gd name="adj" fmla="val 24970"/>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 name="TextBox 4">
            <a:extLst>
              <a:ext uri="{FF2B5EF4-FFF2-40B4-BE49-F238E27FC236}">
                <a16:creationId xmlns:a16="http://schemas.microsoft.com/office/drawing/2014/main" id="{2A4AEBE3-A789-0E16-05C9-1E2EB4077389}"/>
              </a:ext>
            </a:extLst>
          </p:cNvPr>
          <p:cNvSpPr txBox="1"/>
          <p:nvPr/>
        </p:nvSpPr>
        <p:spPr>
          <a:xfrm>
            <a:off x="8770844" y="4293964"/>
            <a:ext cx="2808760" cy="954107"/>
          </a:xfrm>
          <a:prstGeom prst="rect">
            <a:avLst/>
          </a:prstGeom>
          <a:noFill/>
        </p:spPr>
        <p:txBody>
          <a:bodyPr wrap="square" rtlCol="0">
            <a:spAutoFit/>
          </a:bodyPr>
          <a:lstStyle/>
          <a:p>
            <a:pPr algn="ctr"/>
            <a:r>
              <a:rPr lang="en-US" sz="2800">
                <a:solidFill>
                  <a:srgbClr val="485770"/>
                </a:solidFill>
                <a:latin typeface="Open Sans" panose="020B0606030504020204" pitchFamily="34" charset="0"/>
                <a:ea typeface="Open Sans" panose="020B0606030504020204" pitchFamily="34" charset="0"/>
                <a:cs typeface="Open Sans" panose="020B0606030504020204" pitchFamily="34" charset="0"/>
              </a:rPr>
              <a:t>Coordination </a:t>
            </a:r>
          </a:p>
          <a:p>
            <a:pPr algn="ctr"/>
            <a:r>
              <a:rPr lang="en-US" sz="2800">
                <a:solidFill>
                  <a:srgbClr val="485770"/>
                </a:solidFill>
                <a:latin typeface="Open Sans" panose="020B0606030504020204" pitchFamily="34" charset="0"/>
                <a:ea typeface="Open Sans" panose="020B0606030504020204" pitchFamily="34" charset="0"/>
                <a:cs typeface="Open Sans" panose="020B0606030504020204" pitchFamily="34" charset="0"/>
              </a:rPr>
              <a:t>difficulties</a:t>
            </a:r>
          </a:p>
        </p:txBody>
      </p:sp>
    </p:spTree>
    <p:extLst>
      <p:ext uri="{BB962C8B-B14F-4D97-AF65-F5344CB8AC3E}">
        <p14:creationId xmlns:p14="http://schemas.microsoft.com/office/powerpoint/2010/main" val="21988728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5834F56F-954C-B740-A96A-8C7781F4D5D7}"/>
              </a:ext>
            </a:extLst>
          </p:cNvPr>
          <p:cNvPicPr>
            <a:picLocks noGrp="1" noChangeAspect="1"/>
          </p:cNvPicPr>
          <p:nvPr>
            <p:ph idx="1"/>
          </p:nvPr>
        </p:nvPicPr>
        <p:blipFill>
          <a:blip r:embed="rId3">
            <a:duotone>
              <a:schemeClr val="accent5">
                <a:shade val="45000"/>
                <a:satMod val="135000"/>
              </a:schemeClr>
              <a:prstClr val="white"/>
            </a:duotone>
            <a:alphaModFix amt="70000"/>
            <a:extLst>
              <a:ext uri="{BEBA8EAE-BF5A-486C-A8C5-ECC9F3942E4B}">
                <a14:imgProps xmlns:a14="http://schemas.microsoft.com/office/drawing/2010/main">
                  <a14:imgLayer r:embed="rId4">
                    <a14:imgEffect>
                      <a14:colorTemperature colorTemp="7200"/>
                    </a14:imgEffect>
                  </a14:imgLayer>
                </a14:imgProps>
              </a:ext>
            </a:extLst>
          </a:blip>
          <a:stretch>
            <a:fillRect/>
          </a:stretch>
        </p:blipFill>
        <p:spPr>
          <a:xfrm>
            <a:off x="4853669" y="1363952"/>
            <a:ext cx="6018014" cy="4026923"/>
          </a:xfrm>
          <a:prstGeom prst="rect">
            <a:avLst/>
          </a:prstGeom>
          <a:ln>
            <a:noFill/>
          </a:ln>
        </p:spPr>
      </p:pic>
      <p:sp>
        <p:nvSpPr>
          <p:cNvPr id="6" name="Title 1">
            <a:extLst>
              <a:ext uri="{FF2B5EF4-FFF2-40B4-BE49-F238E27FC236}">
                <a16:creationId xmlns:a16="http://schemas.microsoft.com/office/drawing/2014/main" id="{8EDA1975-BC9F-4F4A-9F5D-41875076AF00}"/>
              </a:ext>
            </a:extLst>
          </p:cNvPr>
          <p:cNvSpPr txBox="1">
            <a:spLocks/>
          </p:cNvSpPr>
          <p:nvPr/>
        </p:nvSpPr>
        <p:spPr>
          <a:xfrm>
            <a:off x="4555404" y="346897"/>
            <a:ext cx="6316279" cy="866454"/>
          </a:xfrm>
          <a:prstGeom prst="rect">
            <a:avLst/>
          </a:prstGeom>
        </p:spPr>
        <p:txBody>
          <a:bodyPr vert="horz" lIns="91440" tIns="45720" rIns="91440" bIns="45720" rtlCol="0" anchor="b">
            <a:normAutofit fontScale="92500"/>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pPr algn="ctr"/>
            <a:r>
              <a:rPr lang="en-US" sz="4000">
                <a:solidFill>
                  <a:srgbClr val="65768E"/>
                </a:solidFill>
                <a:latin typeface="Open Sans" panose="020B0606030504020204" pitchFamily="34" charset="0"/>
                <a:ea typeface="Open Sans" panose="020B0606030504020204" pitchFamily="34" charset="0"/>
                <a:cs typeface="Open Sans" panose="020B0606030504020204" pitchFamily="34" charset="0"/>
              </a:rPr>
              <a:t>Babies don’t have language</a:t>
            </a:r>
          </a:p>
        </p:txBody>
      </p:sp>
      <p:sp>
        <p:nvSpPr>
          <p:cNvPr id="7" name="Title 1">
            <a:extLst>
              <a:ext uri="{FF2B5EF4-FFF2-40B4-BE49-F238E27FC236}">
                <a16:creationId xmlns:a16="http://schemas.microsoft.com/office/drawing/2014/main" id="{A866ED50-B8F1-9342-B94B-782B31AA231D}"/>
              </a:ext>
            </a:extLst>
          </p:cNvPr>
          <p:cNvSpPr txBox="1">
            <a:spLocks/>
          </p:cNvSpPr>
          <p:nvPr/>
        </p:nvSpPr>
        <p:spPr>
          <a:xfrm>
            <a:off x="3540869" y="5298177"/>
            <a:ext cx="8034066" cy="99545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pPr algn="ctr">
              <a:spcAft>
                <a:spcPts val="600"/>
              </a:spcAft>
            </a:pPr>
            <a:r>
              <a:rPr lang="en-US" sz="4000">
                <a:solidFill>
                  <a:srgbClr val="65768E"/>
                </a:solidFill>
                <a:latin typeface="Open Sans" panose="020B0606030504020204" pitchFamily="34" charset="0"/>
                <a:ea typeface="Open Sans" panose="020B0606030504020204" pitchFamily="34" charset="0"/>
                <a:cs typeface="Open Sans" panose="020B0606030504020204" pitchFamily="34" charset="0"/>
              </a:rPr>
              <a:t>So all of their memories are sensory memories</a:t>
            </a:r>
          </a:p>
        </p:txBody>
      </p:sp>
      <p:sp>
        <p:nvSpPr>
          <p:cNvPr id="8" name="Title 1">
            <a:extLst>
              <a:ext uri="{FF2B5EF4-FFF2-40B4-BE49-F238E27FC236}">
                <a16:creationId xmlns:a16="http://schemas.microsoft.com/office/drawing/2014/main" id="{EAC17B66-C8AE-154A-9FC4-083EC34A27E9}"/>
              </a:ext>
            </a:extLst>
          </p:cNvPr>
          <p:cNvSpPr>
            <a:spLocks noGrp="1"/>
          </p:cNvSpPr>
          <p:nvPr>
            <p:ph type="title"/>
          </p:nvPr>
        </p:nvSpPr>
        <p:spPr>
          <a:xfrm>
            <a:off x="248097" y="234360"/>
            <a:ext cx="3902320" cy="6389280"/>
          </a:xfrm>
          <a:solidFill>
            <a:srgbClr val="F7941E"/>
          </a:solidFill>
        </p:spPr>
        <p:txBody>
          <a:bodyPr vert="horz" lIns="91440" tIns="45720" rIns="91440" bIns="45720" rtlCol="0" anchor="ctr">
            <a:normAutofit/>
          </a:bodyPr>
          <a:lstStyle/>
          <a:p>
            <a:pPr algn="ctr"/>
            <a:r>
              <a:rPr lang="en-US" sz="4400" kern="1200">
                <a:solidFill>
                  <a:srgbClr val="FFFFFF"/>
                </a:solidFill>
                <a:latin typeface="Open Sans" panose="020B0606030504020204" pitchFamily="34" charset="0"/>
                <a:ea typeface="Open Sans" panose="020B0606030504020204" pitchFamily="34" charset="0"/>
                <a:cs typeface="Open Sans" panose="020B0606030504020204" pitchFamily="34" charset="0"/>
              </a:rPr>
              <a:t>Early sensory development</a:t>
            </a:r>
          </a:p>
        </p:txBody>
      </p:sp>
    </p:spTree>
    <p:extLst>
      <p:ext uri="{BB962C8B-B14F-4D97-AF65-F5344CB8AC3E}">
        <p14:creationId xmlns:p14="http://schemas.microsoft.com/office/powerpoint/2010/main" val="39809273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05AFB12-3C1C-994F-A6E1-8175F1815A9E}"/>
              </a:ext>
            </a:extLst>
          </p:cNvPr>
          <p:cNvSpPr txBox="1"/>
          <p:nvPr/>
        </p:nvSpPr>
        <p:spPr>
          <a:xfrm>
            <a:off x="966952" y="1204108"/>
            <a:ext cx="2669406" cy="1781175"/>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3200" kern="1200">
                <a:solidFill>
                  <a:srgbClr val="FFFFFF"/>
                </a:solidFill>
                <a:latin typeface="Open Sans" panose="020B0606030504020204" pitchFamily="34" charset="0"/>
                <a:ea typeface="+mj-ea"/>
                <a:cs typeface="+mj-cs"/>
              </a:rPr>
              <a:t>The Attachment </a:t>
            </a:r>
            <a:r>
              <a:rPr lang="en-US" sz="3200">
                <a:solidFill>
                  <a:srgbClr val="FFFFFF"/>
                </a:solidFill>
                <a:latin typeface="Open Sans" panose="020B0606030504020204" pitchFamily="34" charset="0"/>
                <a:ea typeface="+mj-ea"/>
                <a:cs typeface="+mj-cs"/>
              </a:rPr>
              <a:t>C</a:t>
            </a:r>
            <a:r>
              <a:rPr lang="en-US" sz="3200" kern="1200">
                <a:solidFill>
                  <a:srgbClr val="FFFFFF"/>
                </a:solidFill>
                <a:latin typeface="Open Sans" panose="020B0606030504020204" pitchFamily="34" charset="0"/>
                <a:ea typeface="+mj-ea"/>
                <a:cs typeface="+mj-cs"/>
              </a:rPr>
              <a:t>ycle</a:t>
            </a:r>
          </a:p>
        </p:txBody>
      </p:sp>
      <p:sp>
        <p:nvSpPr>
          <p:cNvPr id="2" name="Oval 1">
            <a:extLst>
              <a:ext uri="{FF2B5EF4-FFF2-40B4-BE49-F238E27FC236}">
                <a16:creationId xmlns:a16="http://schemas.microsoft.com/office/drawing/2014/main" id="{4BDA7113-51AB-4D4D-B2BF-6D249DF84AB1}"/>
              </a:ext>
            </a:extLst>
          </p:cNvPr>
          <p:cNvSpPr/>
          <p:nvPr/>
        </p:nvSpPr>
        <p:spPr>
          <a:xfrm>
            <a:off x="7481455" y="1669161"/>
            <a:ext cx="3743593" cy="3745987"/>
          </a:xfrm>
          <a:prstGeom prst="ellipse">
            <a:avLst/>
          </a:prstGeom>
          <a:solidFill>
            <a:srgbClr val="FFA63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ormAutofit fontScale="47500" lnSpcReduction="20000"/>
          </a:bodyPr>
          <a:lstStyle/>
          <a:p>
            <a:pPr algn="ctr"/>
            <a:endParaRPr lang="en-US" sz="2400">
              <a:latin typeface="Open Sans" panose="020B0606030504020204" pitchFamily="34" charset="0"/>
            </a:endParaRPr>
          </a:p>
          <a:p>
            <a:pPr algn="ctr"/>
            <a:endParaRPr lang="en-US" sz="2400">
              <a:latin typeface="Open Sans" panose="020B0606030504020204" pitchFamily="34" charset="0"/>
            </a:endParaRPr>
          </a:p>
          <a:p>
            <a:pPr algn="ctr">
              <a:lnSpc>
                <a:spcPct val="120000"/>
              </a:lnSpc>
            </a:pPr>
            <a:r>
              <a:rPr lang="en-US" sz="5100">
                <a:solidFill>
                  <a:srgbClr val="757FA3"/>
                </a:solidFill>
                <a:latin typeface="Open Sans" panose="020B0606030504020204" pitchFamily="34" charset="0"/>
              </a:rPr>
              <a:t>Attachment is fundamental to understanding how people tick</a:t>
            </a:r>
          </a:p>
        </p:txBody>
      </p:sp>
      <p:pic>
        <p:nvPicPr>
          <p:cNvPr id="5" name="Picture 4" descr="A black background with white text&#10;&#10;Description automatically generated">
            <a:extLst>
              <a:ext uri="{FF2B5EF4-FFF2-40B4-BE49-F238E27FC236}">
                <a16:creationId xmlns:a16="http://schemas.microsoft.com/office/drawing/2014/main" id="{FC71ABCE-519D-CF05-FFCF-E9938B35D081}"/>
              </a:ext>
            </a:extLst>
          </p:cNvPr>
          <p:cNvPicPr>
            <a:picLocks noChangeAspect="1"/>
          </p:cNvPicPr>
          <p:nvPr/>
        </p:nvPicPr>
        <p:blipFill>
          <a:blip r:embed="rId3">
            <a:alphaModFix amt="70000"/>
            <a:duotone>
              <a:schemeClr val="accent5">
                <a:shade val="45000"/>
                <a:satMod val="135000"/>
              </a:schemeClr>
              <a:prstClr val="white"/>
            </a:duotone>
          </a:blip>
          <a:stretch>
            <a:fillRect/>
          </a:stretch>
        </p:blipFill>
        <p:spPr>
          <a:xfrm>
            <a:off x="435958" y="400050"/>
            <a:ext cx="6400800" cy="6057900"/>
          </a:xfrm>
          <a:prstGeom prst="rect">
            <a:avLst/>
          </a:prstGeom>
        </p:spPr>
      </p:pic>
    </p:spTree>
    <p:extLst>
      <p:ext uri="{BB962C8B-B14F-4D97-AF65-F5344CB8AC3E}">
        <p14:creationId xmlns:p14="http://schemas.microsoft.com/office/powerpoint/2010/main" val="27200464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BF13B3-16AD-01F9-2F33-1E3223C27C2C}"/>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CAE3E239-443F-D7A4-4E60-2F9E590E6C9E}"/>
              </a:ext>
            </a:extLst>
          </p:cNvPr>
          <p:cNvSpPr txBox="1">
            <a:spLocks/>
          </p:cNvSpPr>
          <p:nvPr/>
        </p:nvSpPr>
        <p:spPr>
          <a:xfrm>
            <a:off x="6871854" y="-1518188"/>
            <a:ext cx="3630858" cy="3624080"/>
          </a:xfrm>
          <a:prstGeom prst="ellipse">
            <a:avLst/>
          </a:prstGeom>
          <a:solidFill>
            <a:srgbClr val="485770"/>
          </a:solidFill>
          <a:ln w="174625" cmpd="thinThick">
            <a:noFill/>
          </a:ln>
        </p:spPr>
        <p:txBody>
          <a:bodyPr vert="horz" lIns="91440" tIns="45720" rIns="91440" bIns="45720" rtlCol="0" anchor="ctr">
            <a:norm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pPr algn="ctr"/>
            <a:endParaRPr lang="en-US" sz="2600">
              <a:solidFill>
                <a:schemeClr val="bg1"/>
              </a:solidFill>
            </a:endParaRPr>
          </a:p>
        </p:txBody>
      </p:sp>
      <p:sp>
        <p:nvSpPr>
          <p:cNvPr id="9" name="Title 1">
            <a:extLst>
              <a:ext uri="{FF2B5EF4-FFF2-40B4-BE49-F238E27FC236}">
                <a16:creationId xmlns:a16="http://schemas.microsoft.com/office/drawing/2014/main" id="{76D3FE03-8D63-0291-A144-03077BA87D58}"/>
              </a:ext>
            </a:extLst>
          </p:cNvPr>
          <p:cNvSpPr>
            <a:spLocks noGrp="1"/>
          </p:cNvSpPr>
          <p:nvPr>
            <p:ph type="title"/>
          </p:nvPr>
        </p:nvSpPr>
        <p:spPr>
          <a:xfrm>
            <a:off x="1298491" y="1330473"/>
            <a:ext cx="10132476" cy="3831898"/>
          </a:xfrm>
        </p:spPr>
        <p:txBody>
          <a:bodyPr>
            <a:noAutofit/>
          </a:bodyPr>
          <a:lstStyle/>
          <a:p>
            <a:pPr>
              <a:lnSpc>
                <a:spcPct val="150000"/>
              </a:lnSpc>
            </a:pPr>
            <a:r>
              <a:rPr lang="en-GB">
                <a:solidFill>
                  <a:srgbClr val="485770"/>
                </a:solidFill>
                <a:effectLst/>
                <a:latin typeface="Open Sans" panose="020B0606030504020204" pitchFamily="34" charset="0"/>
                <a:ea typeface="Open Sans" panose="020B0606030504020204" pitchFamily="34" charset="0"/>
                <a:cs typeface="Open Sans" panose="020B0606030504020204" pitchFamily="34" charset="0"/>
              </a:rPr>
              <a:t>Behaviour = communication</a:t>
            </a:r>
            <a:br>
              <a:rPr lang="en-GB">
                <a:solidFill>
                  <a:srgbClr val="485770"/>
                </a:solidFill>
                <a:effectLst/>
                <a:latin typeface="Open Sans" panose="020B0606030504020204" pitchFamily="34" charset="0"/>
                <a:ea typeface="Open Sans" panose="020B0606030504020204" pitchFamily="34" charset="0"/>
                <a:cs typeface="Open Sans" panose="020B0606030504020204" pitchFamily="34" charset="0"/>
              </a:rPr>
            </a:br>
            <a:r>
              <a:rPr lang="en-GB">
                <a:solidFill>
                  <a:srgbClr val="485770"/>
                </a:solidFill>
                <a:effectLst/>
                <a:latin typeface="Open Sans" panose="020B0606030504020204" pitchFamily="34" charset="0"/>
                <a:ea typeface="Open Sans" panose="020B0606030504020204" pitchFamily="34" charset="0"/>
                <a:cs typeface="Open Sans" panose="020B0606030504020204" pitchFamily="34" charset="0"/>
              </a:rPr>
              <a:t>Think attachment seeking – not attention seeking</a:t>
            </a:r>
          </a:p>
        </p:txBody>
      </p:sp>
      <p:sp>
        <p:nvSpPr>
          <p:cNvPr id="6" name="Oval 5">
            <a:extLst>
              <a:ext uri="{FF2B5EF4-FFF2-40B4-BE49-F238E27FC236}">
                <a16:creationId xmlns:a16="http://schemas.microsoft.com/office/drawing/2014/main" id="{4BB0C47F-1308-E353-DD54-370CB941B848}"/>
              </a:ext>
            </a:extLst>
          </p:cNvPr>
          <p:cNvSpPr/>
          <p:nvPr/>
        </p:nvSpPr>
        <p:spPr>
          <a:xfrm>
            <a:off x="8894618" y="4021840"/>
            <a:ext cx="2270741" cy="2281062"/>
          </a:xfrm>
          <a:prstGeom prst="ellipse">
            <a:avLst/>
          </a:prstGeom>
          <a:solidFill>
            <a:srgbClr val="009F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19014856-6695-DB05-0286-0D8E406A45C4}"/>
              </a:ext>
            </a:extLst>
          </p:cNvPr>
          <p:cNvSpPr/>
          <p:nvPr/>
        </p:nvSpPr>
        <p:spPr>
          <a:xfrm>
            <a:off x="-3380143" y="4021840"/>
            <a:ext cx="5938641" cy="5672319"/>
          </a:xfrm>
          <a:prstGeom prst="ellipse">
            <a:avLst/>
          </a:prstGeom>
          <a:solidFill>
            <a:srgbClr val="FFA6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indent="-228600">
              <a:spcAft>
                <a:spcPts val="600"/>
              </a:spcAft>
              <a:buFont typeface="Arial" panose="020B0604020202020204" pitchFamily="34" charset="0"/>
              <a:buChar char="•"/>
            </a:pPr>
            <a:endParaRPr lang="en-US" sz="2800"/>
          </a:p>
        </p:txBody>
      </p:sp>
    </p:spTree>
    <p:extLst>
      <p:ext uri="{BB962C8B-B14F-4D97-AF65-F5344CB8AC3E}">
        <p14:creationId xmlns:p14="http://schemas.microsoft.com/office/powerpoint/2010/main" val="30605474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08"/>
        <p:cNvGrpSpPr/>
        <p:nvPr/>
      </p:nvGrpSpPr>
      <p:grpSpPr>
        <a:xfrm>
          <a:off x="0" y="0"/>
          <a:ext cx="0" cy="0"/>
          <a:chOff x="0" y="0"/>
          <a:chExt cx="0" cy="0"/>
        </a:xfrm>
      </p:grpSpPr>
      <p:sp>
        <p:nvSpPr>
          <p:cNvPr id="309" name="Google Shape;309;p19"/>
          <p:cNvSpPr/>
          <p:nvPr/>
        </p:nvSpPr>
        <p:spPr>
          <a:xfrm>
            <a:off x="-1495242" y="4874544"/>
            <a:ext cx="3429000" cy="3432000"/>
          </a:xfrm>
          <a:prstGeom prst="ellipse">
            <a:avLst/>
          </a:prstGeom>
          <a:solidFill>
            <a:srgbClr val="FFA630"/>
          </a:solidFill>
          <a:ln>
            <a:noFill/>
          </a:ln>
        </p:spPr>
        <p:txBody>
          <a:bodyPr spcFirstLastPara="1" wrap="square" lIns="91425" tIns="45700" rIns="91425" bIns="45700" anchor="ctr" anchorCtr="0">
            <a:noAutofit/>
          </a:bodyPr>
          <a:lstStyle/>
          <a:p>
            <a:pPr marL="457200" marR="0" lvl="0" indent="-50800" algn="l" rtl="0">
              <a:lnSpc>
                <a:spcPct val="100000"/>
              </a:lnSpc>
              <a:spcBef>
                <a:spcPts val="0"/>
              </a:spcBef>
              <a:spcAft>
                <a:spcPts val="0"/>
              </a:spcAft>
              <a:buClr>
                <a:schemeClr val="dk1"/>
              </a:buClr>
              <a:buSzPts val="2800"/>
              <a:buFont typeface="Arial"/>
              <a:buNone/>
            </a:pPr>
            <a:endParaRPr sz="2800" b="0" i="0" u="none" strike="noStrike" cap="none">
              <a:solidFill>
                <a:schemeClr val="dk1"/>
              </a:solidFill>
              <a:latin typeface="Calibri"/>
              <a:ea typeface="Calibri"/>
              <a:cs typeface="Calibri"/>
              <a:sym typeface="Calibri"/>
            </a:endParaRPr>
          </a:p>
        </p:txBody>
      </p:sp>
      <p:sp>
        <p:nvSpPr>
          <p:cNvPr id="310" name="Google Shape;310;p19"/>
          <p:cNvSpPr/>
          <p:nvPr/>
        </p:nvSpPr>
        <p:spPr>
          <a:xfrm>
            <a:off x="6465908" y="-4404106"/>
            <a:ext cx="5486400" cy="5486400"/>
          </a:xfrm>
          <a:prstGeom prst="ellipse">
            <a:avLst/>
          </a:prstGeom>
          <a:solidFill>
            <a:srgbClr val="888888"/>
          </a:solidFill>
          <a:ln>
            <a:noFill/>
          </a:ln>
        </p:spPr>
        <p:txBody>
          <a:bodyPr spcFirstLastPara="1" wrap="square" lIns="91425" tIns="45700" rIns="91425" bIns="45700" anchor="ctr" anchorCtr="0">
            <a:noAutofit/>
          </a:bodyPr>
          <a:lstStyle/>
          <a:p>
            <a:pPr marL="457200" marR="0" lvl="0" indent="-50800" algn="l" rtl="0">
              <a:lnSpc>
                <a:spcPct val="100000"/>
              </a:lnSpc>
              <a:spcBef>
                <a:spcPts val="0"/>
              </a:spcBef>
              <a:spcAft>
                <a:spcPts val="0"/>
              </a:spcAft>
              <a:buClr>
                <a:schemeClr val="dk1"/>
              </a:buClr>
              <a:buSzPts val="2800"/>
              <a:buFont typeface="Arial"/>
              <a:buNone/>
            </a:pPr>
            <a:endParaRPr sz="2800" b="0" i="0" u="none" strike="noStrike" cap="none">
              <a:solidFill>
                <a:schemeClr val="dk1"/>
              </a:solidFill>
              <a:latin typeface="Calibri"/>
              <a:ea typeface="Calibri"/>
              <a:cs typeface="Calibri"/>
              <a:sym typeface="Calibri"/>
            </a:endParaRPr>
          </a:p>
        </p:txBody>
      </p:sp>
      <p:sp>
        <p:nvSpPr>
          <p:cNvPr id="312" name="Google Shape;312;p19"/>
          <p:cNvSpPr txBox="1"/>
          <p:nvPr/>
        </p:nvSpPr>
        <p:spPr>
          <a:xfrm>
            <a:off x="239693" y="276993"/>
            <a:ext cx="2994998" cy="304694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200"/>
              <a:buFont typeface="Arial"/>
              <a:buNone/>
            </a:pPr>
            <a:r>
              <a:rPr lang="en-US" sz="3200">
                <a:solidFill>
                  <a:srgbClr val="009FC8"/>
                </a:solidFill>
                <a:latin typeface="Open Sans"/>
                <a:ea typeface="Open Sans"/>
                <a:cs typeface="Open Sans"/>
                <a:sym typeface="Open Sans"/>
              </a:rPr>
              <a:t>What we see on the surface might not reflect what is going on underneath</a:t>
            </a:r>
            <a:endParaRPr sz="3200" i="0" u="none" strike="noStrike" cap="none">
              <a:solidFill>
                <a:srgbClr val="009FC8"/>
              </a:solidFill>
              <a:latin typeface="Open Sans"/>
              <a:ea typeface="Open Sans"/>
              <a:cs typeface="Open Sans"/>
              <a:sym typeface="Open Sans"/>
            </a:endParaRPr>
          </a:p>
        </p:txBody>
      </p:sp>
      <p:sp>
        <p:nvSpPr>
          <p:cNvPr id="313" name="Google Shape;313;p19"/>
          <p:cNvSpPr txBox="1"/>
          <p:nvPr/>
        </p:nvSpPr>
        <p:spPr>
          <a:xfrm>
            <a:off x="4690199" y="4090133"/>
            <a:ext cx="2811600" cy="10635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300"/>
              <a:buFont typeface="Arial"/>
              <a:buNone/>
            </a:pPr>
            <a:r>
              <a:rPr lang="en-US" sz="2100">
                <a:solidFill>
                  <a:srgbClr val="485770"/>
                </a:solidFill>
                <a:latin typeface="Open Sans"/>
                <a:ea typeface="Open Sans"/>
                <a:cs typeface="Open Sans"/>
                <a:sym typeface="Open Sans"/>
              </a:rPr>
              <a:t>Actual feelings</a:t>
            </a:r>
            <a:endParaRPr sz="700" i="0" u="none" strike="noStrike" cap="none">
              <a:solidFill>
                <a:srgbClr val="485770"/>
              </a:solidFill>
              <a:latin typeface="Open Sans"/>
              <a:ea typeface="Open Sans"/>
              <a:cs typeface="Open Sans"/>
              <a:sym typeface="Open Sans"/>
            </a:endParaRPr>
          </a:p>
        </p:txBody>
      </p:sp>
      <p:sp>
        <p:nvSpPr>
          <p:cNvPr id="2" name="Google Shape;313;p19">
            <a:extLst>
              <a:ext uri="{FF2B5EF4-FFF2-40B4-BE49-F238E27FC236}">
                <a16:creationId xmlns:a16="http://schemas.microsoft.com/office/drawing/2014/main" id="{A630B838-1217-4BDD-085B-F641601471AC}"/>
              </a:ext>
            </a:extLst>
          </p:cNvPr>
          <p:cNvSpPr txBox="1"/>
          <p:nvPr/>
        </p:nvSpPr>
        <p:spPr>
          <a:xfrm>
            <a:off x="4690199" y="2365500"/>
            <a:ext cx="2811600" cy="10635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300"/>
              <a:buFont typeface="Arial"/>
              <a:buNone/>
            </a:pPr>
            <a:r>
              <a:rPr lang="en-US" sz="2100" i="0" u="none" strike="noStrike" cap="none">
                <a:solidFill>
                  <a:srgbClr val="485770"/>
                </a:solidFill>
                <a:latin typeface="Open Sans"/>
                <a:ea typeface="Open Sans"/>
                <a:cs typeface="Open Sans"/>
                <a:sym typeface="Open Sans"/>
              </a:rPr>
              <a:t>Presenting </a:t>
            </a:r>
            <a:r>
              <a:rPr lang="en-GB" sz="2100" i="0" u="none" strike="noStrike" cap="none">
                <a:solidFill>
                  <a:srgbClr val="485770"/>
                </a:solidFill>
                <a:latin typeface="Open Sans"/>
                <a:ea typeface="Open Sans"/>
                <a:cs typeface="Open Sans"/>
                <a:sym typeface="Open Sans"/>
              </a:rPr>
              <a:t>behaviours</a:t>
            </a:r>
            <a:endParaRPr lang="en-GB" sz="700" i="0" u="none" strike="noStrike" cap="none">
              <a:solidFill>
                <a:srgbClr val="485770"/>
              </a:solidFill>
              <a:latin typeface="Open Sans"/>
              <a:ea typeface="Open Sans"/>
              <a:cs typeface="Open Sans"/>
              <a:sym typeface="Open Sans"/>
            </a:endParaRPr>
          </a:p>
        </p:txBody>
      </p:sp>
      <p:pic>
        <p:nvPicPr>
          <p:cNvPr id="3" name="Graphic 2" descr="Iceberg outline">
            <a:extLst>
              <a:ext uri="{FF2B5EF4-FFF2-40B4-BE49-F238E27FC236}">
                <a16:creationId xmlns:a16="http://schemas.microsoft.com/office/drawing/2014/main" id="{7986F133-DC89-81D5-DEBD-0A226491572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859679" y="529646"/>
            <a:ext cx="6755245" cy="6755245"/>
          </a:xfrm>
          <a:prstGeom prst="rect">
            <a:avLst/>
          </a:prstGeom>
        </p:spPr>
      </p:pic>
    </p:spTree>
    <p:extLst>
      <p:ext uri="{BB962C8B-B14F-4D97-AF65-F5344CB8AC3E}">
        <p14:creationId xmlns:p14="http://schemas.microsoft.com/office/powerpoint/2010/main" val="37069289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86A60D-18D5-1CDA-CC0C-0A6D9422153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7B50A0F-A563-F85F-7B9C-B40FD509114A}"/>
              </a:ext>
            </a:extLst>
          </p:cNvPr>
          <p:cNvSpPr>
            <a:spLocks noGrp="1"/>
          </p:cNvSpPr>
          <p:nvPr>
            <p:ph idx="1"/>
          </p:nvPr>
        </p:nvSpPr>
        <p:spPr>
          <a:xfrm>
            <a:off x="2117558" y="553452"/>
            <a:ext cx="9264316" cy="5967663"/>
          </a:xfrm>
        </p:spPr>
        <p:txBody>
          <a:bodyPr>
            <a:normAutofit/>
          </a:bodyPr>
          <a:lstStyle/>
          <a:p>
            <a:pPr>
              <a:buClr>
                <a:srgbClr val="485770"/>
              </a:buClr>
              <a:buSzPct val="100000"/>
            </a:pPr>
            <a:r>
              <a:rPr lang="en-US" sz="4400" dirty="0">
                <a:solidFill>
                  <a:srgbClr val="65768E"/>
                </a:solidFill>
                <a:latin typeface="Open Sans" panose="020B0606030504020204" pitchFamily="34" charset="0"/>
                <a:ea typeface="Open Sans" panose="020B0606030504020204" pitchFamily="34" charset="0"/>
                <a:cs typeface="Open Sans" panose="020B0606030504020204" pitchFamily="34" charset="0"/>
              </a:rPr>
              <a:t>What are you seeing?</a:t>
            </a:r>
          </a:p>
          <a:p>
            <a:pPr>
              <a:buClr>
                <a:srgbClr val="485770"/>
              </a:buClr>
              <a:buSzPct val="100000"/>
            </a:pPr>
            <a:r>
              <a:rPr lang="en-US" sz="4400" dirty="0">
                <a:solidFill>
                  <a:srgbClr val="65768E"/>
                </a:solidFill>
                <a:latin typeface="Open Sans" panose="020B0606030504020204" pitchFamily="34" charset="0"/>
                <a:ea typeface="Open Sans" panose="020B0606030504020204" pitchFamily="34" charset="0"/>
                <a:cs typeface="Open Sans" panose="020B0606030504020204" pitchFamily="34" charset="0"/>
              </a:rPr>
              <a:t>What are you hearing?</a:t>
            </a:r>
          </a:p>
          <a:p>
            <a:pPr>
              <a:buClr>
                <a:srgbClr val="485770"/>
              </a:buClr>
              <a:buSzPct val="100000"/>
            </a:pPr>
            <a:r>
              <a:rPr lang="en-US" sz="4400" dirty="0">
                <a:solidFill>
                  <a:srgbClr val="65768E"/>
                </a:solidFill>
                <a:latin typeface="Open Sans" panose="020B0606030504020204" pitchFamily="34" charset="0"/>
                <a:ea typeface="Open Sans" panose="020B0606030504020204" pitchFamily="34" charset="0"/>
                <a:cs typeface="Open Sans" panose="020B0606030504020204" pitchFamily="34" charset="0"/>
              </a:rPr>
              <a:t>What else do you notice?</a:t>
            </a:r>
          </a:p>
          <a:p>
            <a:pPr>
              <a:buClr>
                <a:srgbClr val="485770"/>
              </a:buClr>
              <a:buSzPct val="100000"/>
            </a:pPr>
            <a:r>
              <a:rPr lang="en-US" sz="4400" dirty="0">
                <a:solidFill>
                  <a:srgbClr val="65768E"/>
                </a:solidFill>
                <a:latin typeface="Open Sans" panose="020B0606030504020204" pitchFamily="34" charset="0"/>
                <a:ea typeface="Open Sans" panose="020B0606030504020204" pitchFamily="34" charset="0"/>
                <a:cs typeface="Open Sans" panose="020B0606030504020204" pitchFamily="34" charset="0"/>
              </a:rPr>
              <a:t>What might be going on under the surface?</a:t>
            </a:r>
          </a:p>
          <a:p>
            <a:pPr>
              <a:buClr>
                <a:srgbClr val="485770"/>
              </a:buClr>
              <a:buSzPct val="100000"/>
            </a:pPr>
            <a:r>
              <a:rPr lang="en-US" sz="4400" dirty="0">
                <a:solidFill>
                  <a:srgbClr val="65768E"/>
                </a:solidFill>
                <a:latin typeface="Open Sans" panose="020B0606030504020204" pitchFamily="34" charset="0"/>
                <a:ea typeface="Open Sans" panose="020B0606030504020204" pitchFamily="34" charset="0"/>
                <a:cs typeface="Open Sans" panose="020B0606030504020204" pitchFamily="34" charset="0"/>
              </a:rPr>
              <a:t>What emotions might they feel?</a:t>
            </a:r>
          </a:p>
          <a:p>
            <a:pPr>
              <a:buClr>
                <a:srgbClr val="485770"/>
              </a:buClr>
              <a:buSzPct val="100000"/>
            </a:pPr>
            <a:r>
              <a:rPr lang="en-US" sz="4400" dirty="0">
                <a:solidFill>
                  <a:srgbClr val="65768E"/>
                </a:solidFill>
                <a:latin typeface="Open Sans" panose="020B0606030504020204" pitchFamily="34" charset="0"/>
                <a:ea typeface="Open Sans" panose="020B0606030504020204" pitchFamily="34" charset="0"/>
                <a:cs typeface="Open Sans" panose="020B0606030504020204" pitchFamily="34" charset="0"/>
              </a:rPr>
              <a:t>What thoughts might they be having?</a:t>
            </a:r>
          </a:p>
        </p:txBody>
      </p:sp>
      <p:pic>
        <p:nvPicPr>
          <p:cNvPr id="2" name="Graphic 1" descr="Badge Question Mark with solid fill">
            <a:extLst>
              <a:ext uri="{FF2B5EF4-FFF2-40B4-BE49-F238E27FC236}">
                <a16:creationId xmlns:a16="http://schemas.microsoft.com/office/drawing/2014/main" id="{FA78CF5C-A6E2-E4DD-BD97-DB285609D2C0}"/>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75023" y="2123425"/>
            <a:ext cx="2681339" cy="2681339"/>
          </a:xfrm>
          <a:prstGeom prst="rect">
            <a:avLst/>
          </a:prstGeom>
        </p:spPr>
      </p:pic>
    </p:spTree>
    <p:extLst>
      <p:ext uri="{BB962C8B-B14F-4D97-AF65-F5344CB8AC3E}">
        <p14:creationId xmlns:p14="http://schemas.microsoft.com/office/powerpoint/2010/main" val="39819827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4734DCF-B3E2-5A4A-A1A5-E9082F8FDA2E}"/>
              </a:ext>
            </a:extLst>
          </p:cNvPr>
          <p:cNvSpPr txBox="1"/>
          <p:nvPr/>
        </p:nvSpPr>
        <p:spPr>
          <a:xfrm>
            <a:off x="674557" y="6356350"/>
            <a:ext cx="1963712" cy="369332"/>
          </a:xfrm>
          <a:prstGeom prst="rect">
            <a:avLst/>
          </a:prstGeom>
          <a:noFill/>
        </p:spPr>
        <p:txBody>
          <a:bodyPr wrap="square" rtlCol="0">
            <a:spAutoFit/>
          </a:bodyPr>
          <a:lstStyle/>
          <a:p>
            <a:pPr>
              <a:spcAft>
                <a:spcPts val="600"/>
              </a:spcAft>
            </a:pPr>
            <a:r>
              <a:rPr lang="en-US"/>
              <a:t>From SAMHSA</a:t>
            </a:r>
          </a:p>
        </p:txBody>
      </p:sp>
      <p:sp>
        <p:nvSpPr>
          <p:cNvPr id="4" name="Slide Number Placeholder 3">
            <a:extLst>
              <a:ext uri="{FF2B5EF4-FFF2-40B4-BE49-F238E27FC236}">
                <a16:creationId xmlns:a16="http://schemas.microsoft.com/office/drawing/2014/main" id="{B4DF4F05-8ADD-E744-86A8-C618A0EF2E35}"/>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norm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fld id="{309B297B-FEB2-B740-B69A-7B2BB9C8D054}" type="slidenum">
              <a:rPr lang="en-US" smtClean="0"/>
              <a:pPr>
                <a:spcAft>
                  <a:spcPts val="600"/>
                </a:spcAft>
              </a:pPr>
              <a:t>21</a:t>
            </a:fld>
            <a:endParaRPr lang="en-US" sz="1100">
              <a:solidFill>
                <a:schemeClr val="tx1">
                  <a:lumMod val="50000"/>
                  <a:lumOff val="50000"/>
                </a:schemeClr>
              </a:solidFill>
            </a:endParaRPr>
          </a:p>
        </p:txBody>
      </p:sp>
      <p:graphicFrame>
        <p:nvGraphicFramePr>
          <p:cNvPr id="7" name="Content Placeholder 2">
            <a:extLst>
              <a:ext uri="{FF2B5EF4-FFF2-40B4-BE49-F238E27FC236}">
                <a16:creationId xmlns:a16="http://schemas.microsoft.com/office/drawing/2014/main" id="{84DCFCE6-F5FB-44B4-A403-1F318A6F7EA7}"/>
              </a:ext>
            </a:extLst>
          </p:cNvPr>
          <p:cNvGraphicFramePr>
            <a:graphicFrameLocks noGrp="1"/>
          </p:cNvGraphicFramePr>
          <p:nvPr>
            <p:ph idx="1"/>
          </p:nvPr>
        </p:nvGraphicFramePr>
        <p:xfrm>
          <a:off x="5275385" y="257908"/>
          <a:ext cx="6049107" cy="609844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Rectangle 2">
            <a:extLst>
              <a:ext uri="{FF2B5EF4-FFF2-40B4-BE49-F238E27FC236}">
                <a16:creationId xmlns:a16="http://schemas.microsoft.com/office/drawing/2014/main" id="{C604CDD2-FA03-4B4C-90D0-292C89245EE7}"/>
              </a:ext>
            </a:extLst>
          </p:cNvPr>
          <p:cNvSpPr/>
          <p:nvPr/>
        </p:nvSpPr>
        <p:spPr>
          <a:xfrm>
            <a:off x="-82447" y="-31108"/>
            <a:ext cx="4202710" cy="6878279"/>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A701016C-DC1E-BE47-95DC-1F6909C43374}"/>
              </a:ext>
            </a:extLst>
          </p:cNvPr>
          <p:cNvSpPr/>
          <p:nvPr/>
        </p:nvSpPr>
        <p:spPr>
          <a:xfrm>
            <a:off x="2786921" y="610227"/>
            <a:ext cx="296562" cy="281918"/>
          </a:xfrm>
          <a:prstGeom prst="ellipse">
            <a:avLst/>
          </a:prstGeom>
          <a:solidFill>
            <a:srgbClr val="FFA6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FDC2B709-2557-2548-BFBA-584987E3F532}"/>
              </a:ext>
            </a:extLst>
          </p:cNvPr>
          <p:cNvSpPr/>
          <p:nvPr/>
        </p:nvSpPr>
        <p:spPr>
          <a:xfrm>
            <a:off x="1151879" y="970179"/>
            <a:ext cx="296562" cy="281918"/>
          </a:xfrm>
          <a:prstGeom prst="ellipse">
            <a:avLst/>
          </a:prstGeom>
          <a:solidFill>
            <a:srgbClr val="FFA6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4374C537-4862-A144-8D78-866B997BC768}"/>
              </a:ext>
            </a:extLst>
          </p:cNvPr>
          <p:cNvSpPr/>
          <p:nvPr/>
        </p:nvSpPr>
        <p:spPr>
          <a:xfrm>
            <a:off x="1508132" y="4099855"/>
            <a:ext cx="296562" cy="281918"/>
          </a:xfrm>
          <a:prstGeom prst="ellipse">
            <a:avLst/>
          </a:prstGeom>
          <a:solidFill>
            <a:srgbClr val="FFA6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E6CBE143-DEFF-8743-A966-F48BAFD0AAE0}"/>
              </a:ext>
            </a:extLst>
          </p:cNvPr>
          <p:cNvSpPr/>
          <p:nvPr/>
        </p:nvSpPr>
        <p:spPr>
          <a:xfrm>
            <a:off x="2786921" y="5448702"/>
            <a:ext cx="296562" cy="281918"/>
          </a:xfrm>
          <a:prstGeom prst="ellipse">
            <a:avLst/>
          </a:prstGeom>
          <a:solidFill>
            <a:srgbClr val="FFA6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EF99C18C-5E8C-CF40-B83C-B4B38C9F457C}"/>
              </a:ext>
            </a:extLst>
          </p:cNvPr>
          <p:cNvSpPr/>
          <p:nvPr/>
        </p:nvSpPr>
        <p:spPr>
          <a:xfrm>
            <a:off x="542978" y="5697736"/>
            <a:ext cx="296562" cy="281918"/>
          </a:xfrm>
          <a:prstGeom prst="ellipse">
            <a:avLst/>
          </a:prstGeom>
          <a:solidFill>
            <a:srgbClr val="FFA6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D9A4AF0C-8A76-164D-ACC5-865014B35247}"/>
              </a:ext>
            </a:extLst>
          </p:cNvPr>
          <p:cNvSpPr/>
          <p:nvPr/>
        </p:nvSpPr>
        <p:spPr>
          <a:xfrm>
            <a:off x="81433" y="103967"/>
            <a:ext cx="296562" cy="281918"/>
          </a:xfrm>
          <a:prstGeom prst="ellipse">
            <a:avLst/>
          </a:prstGeom>
          <a:solidFill>
            <a:srgbClr val="FFA6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3807FD77-8F25-4C4F-B403-1224CA6F0F0F}"/>
              </a:ext>
            </a:extLst>
          </p:cNvPr>
          <p:cNvSpPr/>
          <p:nvPr/>
        </p:nvSpPr>
        <p:spPr>
          <a:xfrm>
            <a:off x="3339688" y="3334047"/>
            <a:ext cx="296562" cy="281918"/>
          </a:xfrm>
          <a:prstGeom prst="ellipse">
            <a:avLst/>
          </a:prstGeom>
          <a:solidFill>
            <a:srgbClr val="FFA6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a:extLst>
              <a:ext uri="{FF2B5EF4-FFF2-40B4-BE49-F238E27FC236}">
                <a16:creationId xmlns:a16="http://schemas.microsoft.com/office/drawing/2014/main" id="{0F25D579-5A3B-7845-9E95-D792B3245E9B}"/>
              </a:ext>
            </a:extLst>
          </p:cNvPr>
          <p:cNvSpPr/>
          <p:nvPr/>
        </p:nvSpPr>
        <p:spPr>
          <a:xfrm>
            <a:off x="498308" y="2828821"/>
            <a:ext cx="296562" cy="281918"/>
          </a:xfrm>
          <a:prstGeom prst="ellipse">
            <a:avLst/>
          </a:prstGeom>
          <a:solidFill>
            <a:srgbClr val="FFA6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6586717-0C3D-4346-B714-0714324A3B22}"/>
              </a:ext>
            </a:extLst>
          </p:cNvPr>
          <p:cNvSpPr>
            <a:spLocks noGrp="1"/>
          </p:cNvSpPr>
          <p:nvPr>
            <p:ph type="title"/>
          </p:nvPr>
        </p:nvSpPr>
        <p:spPr>
          <a:xfrm>
            <a:off x="204011" y="1483694"/>
            <a:ext cx="3201366" cy="2501979"/>
          </a:xfrm>
        </p:spPr>
        <p:txBody>
          <a:bodyPr vert="horz" lIns="91440" tIns="45720" rIns="91440" bIns="45720" rtlCol="0" anchor="b">
            <a:normAutofit/>
          </a:bodyPr>
          <a:lstStyle/>
          <a:p>
            <a:pPr algn="r"/>
            <a:r>
              <a:rPr lang="en-US" sz="4000" kern="1200">
                <a:latin typeface="Open Sans" panose="020B0606030504020204" pitchFamily="34" charset="0"/>
                <a:ea typeface="Open Sans" panose="020B0606030504020204" pitchFamily="34" charset="0"/>
                <a:cs typeface="Open Sans" panose="020B0606030504020204" pitchFamily="34" charset="0"/>
              </a:rPr>
              <a:t>The marks of a trauma sensitive culture:</a:t>
            </a:r>
          </a:p>
        </p:txBody>
      </p:sp>
      <p:sp>
        <p:nvSpPr>
          <p:cNvPr id="6" name="TextBox 5">
            <a:extLst>
              <a:ext uri="{FF2B5EF4-FFF2-40B4-BE49-F238E27FC236}">
                <a16:creationId xmlns:a16="http://schemas.microsoft.com/office/drawing/2014/main" id="{A3AEBCFA-9E47-1748-9D73-86C11E32B71E}"/>
              </a:ext>
            </a:extLst>
          </p:cNvPr>
          <p:cNvSpPr txBox="1"/>
          <p:nvPr/>
        </p:nvSpPr>
        <p:spPr>
          <a:xfrm>
            <a:off x="0" y="6291228"/>
            <a:ext cx="4202710" cy="369332"/>
          </a:xfrm>
          <a:prstGeom prst="rect">
            <a:avLst/>
          </a:prstGeom>
          <a:noFill/>
        </p:spPr>
        <p:txBody>
          <a:bodyPr wrap="square" rtlCol="0">
            <a:spAutoFit/>
          </a:bodyPr>
          <a:lstStyle/>
          <a:p>
            <a:r>
              <a:rPr lang="en-US">
                <a:latin typeface="Open Sans" panose="020B0606030504020204" pitchFamily="34" charset="0"/>
                <a:ea typeface="Open Sans" panose="020B0606030504020204" pitchFamily="34" charset="0"/>
                <a:cs typeface="Open Sans" panose="020B0606030504020204" pitchFamily="34" charset="0"/>
              </a:rPr>
              <a:t>Reference: https://</a:t>
            </a:r>
            <a:r>
              <a:rPr lang="en-US" err="1">
                <a:latin typeface="Open Sans" panose="020B0606030504020204" pitchFamily="34" charset="0"/>
                <a:ea typeface="Open Sans" panose="020B0606030504020204" pitchFamily="34" charset="0"/>
                <a:cs typeface="Open Sans" panose="020B0606030504020204" pitchFamily="34" charset="0"/>
              </a:rPr>
              <a:t>www.samhsa.gov</a:t>
            </a:r>
            <a:r>
              <a:rPr lang="en-US">
                <a:latin typeface="Open Sans" panose="020B0606030504020204" pitchFamily="34" charset="0"/>
                <a:ea typeface="Open Sans" panose="020B0606030504020204" pitchFamily="34" charset="0"/>
                <a:cs typeface="Open Sans" panose="020B0606030504020204" pitchFamily="34" charset="0"/>
              </a:rPr>
              <a:t>/</a:t>
            </a:r>
          </a:p>
        </p:txBody>
      </p:sp>
    </p:spTree>
    <p:extLst>
      <p:ext uri="{BB962C8B-B14F-4D97-AF65-F5344CB8AC3E}">
        <p14:creationId xmlns:p14="http://schemas.microsoft.com/office/powerpoint/2010/main" val="16719045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sp>
        <p:nvSpPr>
          <p:cNvPr id="203" name="Google Shape;203;p11"/>
          <p:cNvSpPr/>
          <p:nvPr/>
        </p:nvSpPr>
        <p:spPr>
          <a:xfrm>
            <a:off x="7020456" y="1250486"/>
            <a:ext cx="4008723" cy="4040504"/>
          </a:xfrm>
          <a:prstGeom prst="ellipse">
            <a:avLst/>
          </a:prstGeom>
          <a:blipFill dpi="0" rotWithShape="1">
            <a:blip r:embed="rId3">
              <a:extLst>
                <a:ext uri="{28A0092B-C50C-407E-A947-70E740481C1C}">
                  <a14:useLocalDpi xmlns:a14="http://schemas.microsoft.com/office/drawing/2010/main" val="0"/>
                </a:ext>
              </a:extLst>
            </a:blip>
            <a:srcRect/>
            <a:stretch>
              <a:fillRect/>
            </a:stretch>
          </a:blipFill>
          <a:ln>
            <a:noFill/>
          </a:ln>
        </p:spPr>
        <p:txBody>
          <a:bodyPr spcFirstLastPara="1" wrap="square" lIns="91425" tIns="45700" rIns="91425" bIns="45700" anchor="ctr" anchorCtr="0">
            <a:normAutofit/>
          </a:bodyPr>
          <a:lstStyle/>
          <a:p>
            <a:pPr marL="0" lvl="0" indent="0" algn="ctr">
              <a:buSzPts val="1800"/>
              <a:buFont typeface="Arial"/>
              <a:buNone/>
            </a:pPr>
            <a:r>
              <a:rPr lang="en-GB" sz="3200">
                <a:solidFill>
                  <a:schemeClr val="lt1"/>
                </a:solidFill>
                <a:latin typeface="Open Sans" panose="020B0606030504020204" pitchFamily="34" charset="0"/>
                <a:ea typeface="Open Sans" panose="020B0606030504020204" pitchFamily="34" charset="0"/>
                <a:cs typeface="Open Sans" panose="020B0606030504020204" pitchFamily="34" charset="0"/>
                <a:sym typeface="Calibri"/>
              </a:rPr>
              <a:t>Environment</a:t>
            </a:r>
            <a:endParaRPr sz="3200">
              <a:solidFill>
                <a:schemeClr val="lt1"/>
              </a:solidFill>
              <a:latin typeface="Open Sans" panose="020B0606030504020204" pitchFamily="34" charset="0"/>
              <a:ea typeface="Open Sans" panose="020B0606030504020204" pitchFamily="34" charset="0"/>
              <a:cs typeface="Open Sans" panose="020B0606030504020204" pitchFamily="34" charset="0"/>
              <a:sym typeface="Calibri"/>
            </a:endParaRPr>
          </a:p>
        </p:txBody>
      </p:sp>
      <p:sp>
        <p:nvSpPr>
          <p:cNvPr id="204" name="Google Shape;204;p11"/>
          <p:cNvSpPr txBox="1">
            <a:spLocks noGrp="1"/>
          </p:cNvSpPr>
          <p:nvPr>
            <p:ph type="title"/>
          </p:nvPr>
        </p:nvSpPr>
        <p:spPr>
          <a:xfrm>
            <a:off x="208348" y="212612"/>
            <a:ext cx="3866748" cy="1816914"/>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Arial"/>
              <a:buNone/>
            </a:pPr>
            <a:r>
              <a:rPr lang="en-GB" sz="3600">
                <a:solidFill>
                  <a:srgbClr val="65768E"/>
                </a:solidFill>
                <a:latin typeface="Open Sans" panose="020B0606030504020204" pitchFamily="34" charset="0"/>
                <a:ea typeface="Open Sans" panose="020B0606030504020204" pitchFamily="34" charset="0"/>
                <a:cs typeface="Open Sans" panose="020B0606030504020204" pitchFamily="34" charset="0"/>
                <a:sym typeface="Open Sans"/>
              </a:rPr>
              <a:t>Create safety in 4 areas:</a:t>
            </a:r>
            <a:endParaRPr sz="3600">
              <a:solidFill>
                <a:srgbClr val="65768E"/>
              </a:solidFill>
              <a:latin typeface="Open Sans" panose="020B0606030504020204" pitchFamily="34" charset="0"/>
              <a:ea typeface="Open Sans" panose="020B0606030504020204" pitchFamily="34" charset="0"/>
              <a:cs typeface="Open Sans" panose="020B0606030504020204" pitchFamily="34" charset="0"/>
              <a:sym typeface="Open Sans"/>
            </a:endParaRPr>
          </a:p>
        </p:txBody>
      </p:sp>
      <p:sp>
        <p:nvSpPr>
          <p:cNvPr id="205" name="Google Shape;205;p11"/>
          <p:cNvSpPr/>
          <p:nvPr/>
        </p:nvSpPr>
        <p:spPr>
          <a:xfrm>
            <a:off x="3218437" y="197635"/>
            <a:ext cx="4139514" cy="4155301"/>
          </a:xfrm>
          <a:prstGeom prst="ellipse">
            <a:avLst/>
          </a:prstGeom>
          <a:blipFill dpi="0" rotWithShape="1">
            <a:blip r:embed="rId4">
              <a:extLst>
                <a:ext uri="{28A0092B-C50C-407E-A947-70E740481C1C}">
                  <a14:useLocalDpi xmlns:a14="http://schemas.microsoft.com/office/drawing/2010/main" val="0"/>
                </a:ext>
              </a:extLst>
            </a:blip>
            <a:srcRect/>
            <a:stretch>
              <a:fillRect/>
            </a:stretch>
          </a:blip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GB" sz="3200" b="0" i="0" u="none" strike="noStrike" cap="none">
                <a:solidFill>
                  <a:schemeClr val="lt1"/>
                </a:solidFill>
                <a:latin typeface="Open Sans" panose="020B0606030504020204" pitchFamily="34" charset="0"/>
                <a:ea typeface="Open Sans" panose="020B0606030504020204" pitchFamily="34" charset="0"/>
                <a:cs typeface="Open Sans" panose="020B0606030504020204" pitchFamily="34" charset="0"/>
                <a:sym typeface="Calibri"/>
              </a:rPr>
              <a:t>Relationships</a:t>
            </a:r>
            <a:endParaRPr sz="3200" b="0" i="0" u="none" strike="noStrike" cap="none">
              <a:solidFill>
                <a:schemeClr val="lt1"/>
              </a:solidFill>
              <a:latin typeface="Open Sans" panose="020B0606030504020204" pitchFamily="34" charset="0"/>
              <a:ea typeface="Open Sans" panose="020B0606030504020204" pitchFamily="34" charset="0"/>
              <a:cs typeface="Open Sans" panose="020B0606030504020204" pitchFamily="34" charset="0"/>
              <a:sym typeface="Calibri"/>
            </a:endParaRPr>
          </a:p>
        </p:txBody>
      </p:sp>
      <p:sp>
        <p:nvSpPr>
          <p:cNvPr id="206" name="Google Shape;206;p11"/>
          <p:cNvSpPr/>
          <p:nvPr/>
        </p:nvSpPr>
        <p:spPr>
          <a:xfrm>
            <a:off x="330155" y="2919046"/>
            <a:ext cx="3866748" cy="3872707"/>
          </a:xfrm>
          <a:prstGeom prst="ellipse">
            <a:avLst/>
          </a:prstGeom>
          <a:blipFill dpi="0" rotWithShape="1">
            <a:blip r:embed="rId5">
              <a:extLst>
                <a:ext uri="{28A0092B-C50C-407E-A947-70E740481C1C}">
                  <a14:useLocalDpi xmlns:a14="http://schemas.microsoft.com/office/drawing/2010/main" val="0"/>
                </a:ext>
              </a:extLst>
            </a:blip>
            <a:srcRect/>
            <a:stretch>
              <a:fillRect/>
            </a:stretch>
          </a:blipFill>
          <a:ln>
            <a:noFill/>
          </a:ln>
        </p:spPr>
        <p:txBody>
          <a:bodyPr spcFirstLastPara="1" wrap="square" lIns="91425" tIns="45700" rIns="91425" bIns="45700" anchor="ctr" anchorCtr="0">
            <a:noAutofit/>
          </a:bodyPr>
          <a:lstStyle/>
          <a:p>
            <a:pPr algn="ctr">
              <a:buSzPts val="1800"/>
            </a:pPr>
            <a:r>
              <a:rPr lang="en-GB" sz="4000">
                <a:solidFill>
                  <a:schemeClr val="lt1"/>
                </a:solidFill>
                <a:latin typeface="Open Sans" panose="020B0606030504020204" pitchFamily="34" charset="0"/>
                <a:ea typeface="Open Sans" panose="020B0606030504020204" pitchFamily="34" charset="0"/>
                <a:cs typeface="Open Sans" panose="020B0606030504020204" pitchFamily="34" charset="0"/>
                <a:sym typeface="Calibri"/>
              </a:rPr>
              <a:t>Activities</a:t>
            </a:r>
            <a:endParaRPr sz="4000">
              <a:solidFill>
                <a:schemeClr val="lt1"/>
              </a:solidFill>
              <a:latin typeface="Open Sans" panose="020B0606030504020204" pitchFamily="34" charset="0"/>
              <a:ea typeface="Open Sans" panose="020B0606030504020204" pitchFamily="34" charset="0"/>
              <a:cs typeface="Open Sans" panose="020B0606030504020204" pitchFamily="34" charset="0"/>
              <a:sym typeface="Calibri"/>
            </a:endParaRPr>
          </a:p>
        </p:txBody>
      </p:sp>
      <p:sp>
        <p:nvSpPr>
          <p:cNvPr id="2" name="Oval 1">
            <a:extLst>
              <a:ext uri="{FF2B5EF4-FFF2-40B4-BE49-F238E27FC236}">
                <a16:creationId xmlns:a16="http://schemas.microsoft.com/office/drawing/2014/main" id="{D7429CFB-59F7-086D-F2BB-56A0B0906E2E}"/>
              </a:ext>
            </a:extLst>
          </p:cNvPr>
          <p:cNvSpPr/>
          <p:nvPr/>
        </p:nvSpPr>
        <p:spPr>
          <a:xfrm>
            <a:off x="4859687" y="3977588"/>
            <a:ext cx="3177335" cy="3204491"/>
          </a:xfrm>
          <a:prstGeom prst="ellipse">
            <a:avLst/>
          </a:prstGeom>
          <a:blipFill dpi="0" rotWithShape="1">
            <a:blip r:embed="rId6">
              <a:alphaModFix amt="70000"/>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B20A0043-7438-5C64-D319-2EADF8A4886D}"/>
              </a:ext>
            </a:extLst>
          </p:cNvPr>
          <p:cNvSpPr txBox="1"/>
          <p:nvPr/>
        </p:nvSpPr>
        <p:spPr>
          <a:xfrm>
            <a:off x="5399138" y="4436295"/>
            <a:ext cx="2098431" cy="584775"/>
          </a:xfrm>
          <a:prstGeom prst="rect">
            <a:avLst/>
          </a:prstGeom>
          <a:noFill/>
        </p:spPr>
        <p:txBody>
          <a:bodyPr wrap="square" rtlCol="0">
            <a:spAutoFit/>
          </a:bodyPr>
          <a:lstStyle/>
          <a:p>
            <a:pPr algn="ctr"/>
            <a:r>
              <a:rPr lang="en-US" sz="3200">
                <a:solidFill>
                  <a:srgbClr val="485770"/>
                </a:solidFill>
                <a:latin typeface="Open Sans" panose="020B0606030504020204" pitchFamily="34" charset="0"/>
                <a:ea typeface="Open Sans" panose="020B0606030504020204" pitchFamily="34" charset="0"/>
                <a:cs typeface="Open Sans" panose="020B0606030504020204" pitchFamily="34" charset="0"/>
              </a:rPr>
              <a:t>Systems</a:t>
            </a:r>
          </a:p>
        </p:txBody>
      </p:sp>
    </p:spTree>
    <p:extLst>
      <p:ext uri="{BB962C8B-B14F-4D97-AF65-F5344CB8AC3E}">
        <p14:creationId xmlns:p14="http://schemas.microsoft.com/office/powerpoint/2010/main" val="15851166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3" name="Google Shape;133;p5"/>
          <p:cNvSpPr/>
          <p:nvPr/>
        </p:nvSpPr>
        <p:spPr>
          <a:xfrm>
            <a:off x="-420730" y="4293312"/>
            <a:ext cx="4002000" cy="4005000"/>
          </a:xfrm>
          <a:prstGeom prst="ellipse">
            <a:avLst/>
          </a:prstGeom>
          <a:solidFill>
            <a:srgbClr val="009FC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34" name="Google Shape;134;p5"/>
          <p:cNvSpPr/>
          <p:nvPr/>
        </p:nvSpPr>
        <p:spPr>
          <a:xfrm>
            <a:off x="6451636" y="-2202802"/>
            <a:ext cx="4681800" cy="4678800"/>
          </a:xfrm>
          <a:prstGeom prst="ellipse">
            <a:avLst/>
          </a:prstGeom>
          <a:solidFill>
            <a:srgbClr val="FFA630"/>
          </a:solidFill>
          <a:ln>
            <a:noFill/>
          </a:ln>
        </p:spPr>
        <p:txBody>
          <a:bodyPr spcFirstLastPara="1" wrap="square" lIns="91425" tIns="45700" rIns="91425" bIns="45700" anchor="t" anchorCtr="0">
            <a:norm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lt1"/>
              </a:solidFill>
              <a:latin typeface="Arial"/>
              <a:ea typeface="Arial"/>
              <a:cs typeface="Arial"/>
              <a:sym typeface="Arial"/>
            </a:endParaRPr>
          </a:p>
        </p:txBody>
      </p:sp>
      <p:sp>
        <p:nvSpPr>
          <p:cNvPr id="136" name="Google Shape;136;p5"/>
          <p:cNvSpPr txBox="1">
            <a:spLocks noGrp="1"/>
          </p:cNvSpPr>
          <p:nvPr>
            <p:ph type="sldNum" idx="4294967295"/>
          </p:nvPr>
        </p:nvSpPr>
        <p:spPr>
          <a:xfrm>
            <a:off x="8787150" y="6356325"/>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23</a:t>
            </a:fld>
            <a:endParaRPr/>
          </a:p>
        </p:txBody>
      </p:sp>
      <p:sp>
        <p:nvSpPr>
          <p:cNvPr id="2" name="Google Shape;312;p19">
            <a:extLst>
              <a:ext uri="{FF2B5EF4-FFF2-40B4-BE49-F238E27FC236}">
                <a16:creationId xmlns:a16="http://schemas.microsoft.com/office/drawing/2014/main" id="{2C6A2901-9798-8DEB-5FC0-F60E94A24110}"/>
              </a:ext>
            </a:extLst>
          </p:cNvPr>
          <p:cNvSpPr txBox="1"/>
          <p:nvPr/>
        </p:nvSpPr>
        <p:spPr>
          <a:xfrm>
            <a:off x="1281757" y="2475998"/>
            <a:ext cx="9628486" cy="175428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200"/>
              <a:buFont typeface="Arial"/>
              <a:buNone/>
            </a:pPr>
            <a:r>
              <a:rPr lang="en-US" sz="4400">
                <a:solidFill>
                  <a:srgbClr val="009FC8"/>
                </a:solidFill>
                <a:latin typeface="Open Sans"/>
                <a:ea typeface="Open Sans"/>
                <a:cs typeface="Open Sans"/>
                <a:sym typeface="Open Sans"/>
              </a:rPr>
              <a:t>“Every interaction is an intervention”</a:t>
            </a:r>
          </a:p>
          <a:p>
            <a:pPr marL="0" marR="0" lvl="0" indent="0" algn="l" rtl="0">
              <a:lnSpc>
                <a:spcPct val="100000"/>
              </a:lnSpc>
              <a:spcBef>
                <a:spcPts val="0"/>
              </a:spcBef>
              <a:spcAft>
                <a:spcPts val="0"/>
              </a:spcAft>
              <a:buClr>
                <a:srgbClr val="000000"/>
              </a:buClr>
              <a:buSzPts val="3200"/>
              <a:buFont typeface="Arial"/>
              <a:buNone/>
            </a:pPr>
            <a:endParaRPr lang="en-US" sz="3200" i="0" u="none" strike="noStrike" cap="none">
              <a:solidFill>
                <a:srgbClr val="009FC8"/>
              </a:solidFill>
              <a:latin typeface="Open Sans"/>
              <a:ea typeface="Open Sans"/>
              <a:cs typeface="Open Sans"/>
              <a:sym typeface="Open Sans"/>
            </a:endParaRPr>
          </a:p>
          <a:p>
            <a:pPr marL="0" marR="0" lvl="0" indent="0" algn="l" rtl="0">
              <a:lnSpc>
                <a:spcPct val="100000"/>
              </a:lnSpc>
              <a:spcBef>
                <a:spcPts val="0"/>
              </a:spcBef>
              <a:spcAft>
                <a:spcPts val="0"/>
              </a:spcAft>
              <a:buClr>
                <a:srgbClr val="000000"/>
              </a:buClr>
              <a:buSzPts val="3200"/>
              <a:buFont typeface="Arial"/>
              <a:buNone/>
            </a:pPr>
            <a:r>
              <a:rPr lang="en-US" sz="3200">
                <a:solidFill>
                  <a:srgbClr val="009FC8"/>
                </a:solidFill>
                <a:latin typeface="Open Sans"/>
                <a:ea typeface="Open Sans"/>
                <a:cs typeface="Open Sans"/>
                <a:sym typeface="Open Sans"/>
              </a:rPr>
              <a:t>Dr Karen </a:t>
            </a:r>
            <a:r>
              <a:rPr lang="en-US" sz="3200" err="1">
                <a:solidFill>
                  <a:srgbClr val="009FC8"/>
                </a:solidFill>
                <a:latin typeface="Open Sans"/>
                <a:ea typeface="Open Sans"/>
                <a:cs typeface="Open Sans"/>
                <a:sym typeface="Open Sans"/>
              </a:rPr>
              <a:t>Treisman</a:t>
            </a:r>
            <a:endParaRPr sz="3200" i="0" u="none" strike="noStrike" cap="none">
              <a:solidFill>
                <a:srgbClr val="009FC8"/>
              </a:solidFill>
              <a:latin typeface="Open Sans"/>
              <a:ea typeface="Open Sans"/>
              <a:cs typeface="Open Sans"/>
              <a:sym typeface="Open Sans"/>
            </a:endParaRPr>
          </a:p>
        </p:txBody>
      </p:sp>
    </p:spTree>
    <p:extLst>
      <p:ext uri="{BB962C8B-B14F-4D97-AF65-F5344CB8AC3E}">
        <p14:creationId xmlns:p14="http://schemas.microsoft.com/office/powerpoint/2010/main" val="31976040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Shape&#10;&#10;Description automatically generated with low confidence">
            <a:extLst>
              <a:ext uri="{FF2B5EF4-FFF2-40B4-BE49-F238E27FC236}">
                <a16:creationId xmlns:a16="http://schemas.microsoft.com/office/drawing/2014/main" id="{707CCFEF-C89A-B61A-B4ED-761267C0540C}"/>
              </a:ext>
            </a:extLst>
          </p:cNvPr>
          <p:cNvPicPr>
            <a:picLocks noGrp="1" noChangeAspect="1"/>
          </p:cNvPicPr>
          <p:nvPr>
            <p:ph idx="1"/>
          </p:nvPr>
        </p:nvPicPr>
        <p:blipFill>
          <a:blip r:embed="rId3">
            <a:alphaModFix amt="70000"/>
            <a:duotone>
              <a:schemeClr val="accent5">
                <a:shade val="45000"/>
                <a:satMod val="135000"/>
              </a:schemeClr>
              <a:prstClr val="white"/>
            </a:duotone>
          </a:blip>
          <a:stretch>
            <a:fillRect/>
          </a:stretch>
        </p:blipFill>
        <p:spPr>
          <a:xfrm>
            <a:off x="0" y="221673"/>
            <a:ext cx="7536873" cy="6165531"/>
          </a:xfrm>
        </p:spPr>
      </p:pic>
      <p:sp>
        <p:nvSpPr>
          <p:cNvPr id="2" name="Oval 1">
            <a:extLst>
              <a:ext uri="{FF2B5EF4-FFF2-40B4-BE49-F238E27FC236}">
                <a16:creationId xmlns:a16="http://schemas.microsoft.com/office/drawing/2014/main" id="{69C47EB0-1936-0A9F-373F-179DB3193CDD}"/>
              </a:ext>
            </a:extLst>
          </p:cNvPr>
          <p:cNvSpPr/>
          <p:nvPr/>
        </p:nvSpPr>
        <p:spPr>
          <a:xfrm>
            <a:off x="7338951" y="1187532"/>
            <a:ext cx="4021193" cy="4027010"/>
          </a:xfrm>
          <a:prstGeom prst="ellipse">
            <a:avLst/>
          </a:prstGeom>
          <a:solidFill>
            <a:srgbClr val="009F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a:solidFill>
                  <a:schemeClr val="bg1"/>
                </a:solidFill>
                <a:latin typeface="Open Sans" panose="020B0606030504020204" pitchFamily="34" charset="0"/>
                <a:ea typeface="Open Sans" panose="020B0606030504020204" pitchFamily="34" charset="0"/>
                <a:cs typeface="Open Sans" panose="020B0606030504020204" pitchFamily="34" charset="0"/>
              </a:rPr>
              <a:t>Relationships</a:t>
            </a:r>
          </a:p>
        </p:txBody>
      </p:sp>
    </p:spTree>
    <p:extLst>
      <p:ext uri="{BB962C8B-B14F-4D97-AF65-F5344CB8AC3E}">
        <p14:creationId xmlns:p14="http://schemas.microsoft.com/office/powerpoint/2010/main" val="40869538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08"/>
        <p:cNvGrpSpPr/>
        <p:nvPr/>
      </p:nvGrpSpPr>
      <p:grpSpPr>
        <a:xfrm>
          <a:off x="0" y="0"/>
          <a:ext cx="0" cy="0"/>
          <a:chOff x="0" y="0"/>
          <a:chExt cx="0" cy="0"/>
        </a:xfrm>
      </p:grpSpPr>
      <p:sp>
        <p:nvSpPr>
          <p:cNvPr id="309" name="Google Shape;309;p20"/>
          <p:cNvSpPr/>
          <p:nvPr/>
        </p:nvSpPr>
        <p:spPr>
          <a:xfrm>
            <a:off x="3926703" y="531806"/>
            <a:ext cx="3026700" cy="3026700"/>
          </a:xfrm>
          <a:prstGeom prst="ellipse">
            <a:avLst/>
          </a:prstGeom>
          <a:blipFill rotWithShape="1">
            <a:blip r:embed="rId3">
              <a:alphaModFix amt="70000"/>
              <a:duotone>
                <a:schemeClr val="accent5">
                  <a:shade val="45000"/>
                  <a:satMod val="135000"/>
                </a:schemeClr>
                <a:prstClr val="white"/>
              </a:duotone>
            </a:blip>
            <a:stretch>
              <a:fillRect/>
            </a:stretch>
          </a:blipFill>
          <a:ln w="12700" cap="flat" cmpd="sng">
            <a:solidFill>
              <a:srgbClr val="009FC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1">
              <a:solidFill>
                <a:srgbClr val="485770"/>
              </a:solidFill>
              <a:latin typeface="Calibri"/>
              <a:ea typeface="Calibri"/>
              <a:cs typeface="Calibri"/>
              <a:sym typeface="Calibri"/>
            </a:endParaRPr>
          </a:p>
        </p:txBody>
      </p:sp>
      <p:sp>
        <p:nvSpPr>
          <p:cNvPr id="310" name="Google Shape;310;p20"/>
          <p:cNvSpPr txBox="1"/>
          <p:nvPr/>
        </p:nvSpPr>
        <p:spPr>
          <a:xfrm>
            <a:off x="2560374" y="381167"/>
            <a:ext cx="2194200" cy="5232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a:solidFill>
                  <a:srgbClr val="009FC8"/>
                </a:solidFill>
                <a:latin typeface="Open Sans"/>
                <a:ea typeface="Open Sans"/>
                <a:cs typeface="Open Sans"/>
                <a:sym typeface="Open Sans"/>
              </a:rPr>
              <a:t>Playfulness</a:t>
            </a:r>
            <a:r>
              <a:rPr lang="en-US" sz="2800">
                <a:solidFill>
                  <a:srgbClr val="009FC8"/>
                </a:solidFill>
                <a:latin typeface="Arial"/>
                <a:ea typeface="Arial"/>
                <a:cs typeface="Arial"/>
                <a:sym typeface="Arial"/>
              </a:rPr>
              <a:t> </a:t>
            </a:r>
            <a:endParaRPr>
              <a:solidFill>
                <a:srgbClr val="009FC8"/>
              </a:solidFill>
            </a:endParaRPr>
          </a:p>
        </p:txBody>
      </p:sp>
      <p:sp>
        <p:nvSpPr>
          <p:cNvPr id="311" name="Google Shape;311;p20"/>
          <p:cNvSpPr/>
          <p:nvPr/>
        </p:nvSpPr>
        <p:spPr>
          <a:xfrm rot="-5400000">
            <a:off x="-2770632" y="2770632"/>
            <a:ext cx="6858000" cy="1316736"/>
          </a:xfrm>
          <a:prstGeom prst="rect">
            <a:avLst/>
          </a:prstGeom>
          <a:solidFill>
            <a:srgbClr val="FFA63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4400">
                <a:solidFill>
                  <a:schemeClr val="lt1"/>
                </a:solidFill>
                <a:latin typeface="Open Sans"/>
                <a:ea typeface="Open Sans"/>
                <a:cs typeface="Open Sans"/>
                <a:sym typeface="Open Sans"/>
              </a:rPr>
              <a:t>PACE</a:t>
            </a:r>
            <a:endParaRPr sz="4400">
              <a:solidFill>
                <a:srgbClr val="212834"/>
              </a:solidFill>
              <a:latin typeface="Open Sans"/>
              <a:ea typeface="Open Sans"/>
              <a:cs typeface="Open Sans"/>
              <a:sym typeface="Open Sans"/>
            </a:endParaRPr>
          </a:p>
        </p:txBody>
      </p:sp>
      <p:sp>
        <p:nvSpPr>
          <p:cNvPr id="312" name="Google Shape;312;p20"/>
          <p:cNvSpPr txBox="1"/>
          <p:nvPr/>
        </p:nvSpPr>
        <p:spPr>
          <a:xfrm>
            <a:off x="0" y="6211669"/>
            <a:ext cx="1849800" cy="64629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a:solidFill>
                  <a:schemeClr val="lt1"/>
                </a:solidFill>
                <a:latin typeface="Open Sans" panose="020B0606030504020204" pitchFamily="34" charset="0"/>
                <a:ea typeface="Open Sans" panose="020B0606030504020204" pitchFamily="34" charset="0"/>
                <a:cs typeface="Open Sans" panose="020B0606030504020204" pitchFamily="34" charset="0"/>
                <a:sym typeface="Arial"/>
              </a:rPr>
              <a:t>Ref </a:t>
            </a:r>
            <a:endParaRPr>
              <a:solidFill>
                <a:schemeClr val="lt1"/>
              </a:solidFill>
              <a:latin typeface="Open Sans" panose="020B0606030504020204" pitchFamily="34" charset="0"/>
              <a:ea typeface="Open Sans" panose="020B0606030504020204" pitchFamily="34" charset="0"/>
              <a:cs typeface="Open Sans" panose="020B0606030504020204" pitchFamily="34" charset="0"/>
              <a:sym typeface="Arial"/>
            </a:endParaRPr>
          </a:p>
          <a:p>
            <a:pPr marL="0" marR="0" lvl="0" indent="0" algn="l" rtl="0">
              <a:spcBef>
                <a:spcPts val="0"/>
              </a:spcBef>
              <a:spcAft>
                <a:spcPts val="0"/>
              </a:spcAft>
              <a:buNone/>
            </a:pPr>
            <a:r>
              <a:rPr lang="en-US">
                <a:solidFill>
                  <a:schemeClr val="lt1"/>
                </a:solidFill>
                <a:latin typeface="Open Sans" panose="020B0606030504020204" pitchFamily="34" charset="0"/>
                <a:ea typeface="Open Sans" panose="020B0606030504020204" pitchFamily="34" charset="0"/>
                <a:cs typeface="Open Sans" panose="020B0606030504020204" pitchFamily="34" charset="0"/>
                <a:sym typeface="Arial"/>
              </a:rPr>
              <a:t>Dan </a:t>
            </a:r>
            <a:r>
              <a:rPr lang="en-US" err="1">
                <a:solidFill>
                  <a:schemeClr val="lt1"/>
                </a:solidFill>
                <a:latin typeface="Open Sans" panose="020B0606030504020204" pitchFamily="34" charset="0"/>
                <a:ea typeface="Open Sans" panose="020B0606030504020204" pitchFamily="34" charset="0"/>
                <a:cs typeface="Open Sans" panose="020B0606030504020204" pitchFamily="34" charset="0"/>
                <a:sym typeface="Arial"/>
              </a:rPr>
              <a:t>Hughs</a:t>
            </a:r>
            <a:endParaRPr>
              <a:solidFill>
                <a:schemeClr val="lt1"/>
              </a:solidFill>
              <a:latin typeface="Open Sans" panose="020B0606030504020204" pitchFamily="34" charset="0"/>
              <a:ea typeface="Open Sans" panose="020B0606030504020204" pitchFamily="34" charset="0"/>
              <a:cs typeface="Open Sans" panose="020B0606030504020204" pitchFamily="34" charset="0"/>
              <a:sym typeface="Arial"/>
            </a:endParaRPr>
          </a:p>
        </p:txBody>
      </p:sp>
      <p:sp>
        <p:nvSpPr>
          <p:cNvPr id="313" name="Google Shape;313;p20"/>
          <p:cNvSpPr/>
          <p:nvPr/>
        </p:nvSpPr>
        <p:spPr>
          <a:xfrm>
            <a:off x="8326363" y="381168"/>
            <a:ext cx="3026700" cy="3026700"/>
          </a:xfrm>
          <a:prstGeom prst="ellipse">
            <a:avLst/>
          </a:prstGeom>
          <a:blipFill rotWithShape="1">
            <a:blip r:embed="rId4">
              <a:alphaModFix amt="70000"/>
              <a:duotone>
                <a:schemeClr val="accent5">
                  <a:shade val="45000"/>
                  <a:satMod val="135000"/>
                </a:schemeClr>
                <a:prstClr val="white"/>
              </a:duotone>
            </a:blip>
            <a:stretch>
              <a:fillRect/>
            </a:stretch>
          </a:blipFill>
          <a:ln w="12700" cap="flat" cmpd="sng">
            <a:solidFill>
              <a:srgbClr val="009FC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14" name="Google Shape;314;p20"/>
          <p:cNvSpPr/>
          <p:nvPr/>
        </p:nvSpPr>
        <p:spPr>
          <a:xfrm>
            <a:off x="1550234" y="3364739"/>
            <a:ext cx="3026700" cy="3026700"/>
          </a:xfrm>
          <a:prstGeom prst="ellipse">
            <a:avLst/>
          </a:prstGeom>
          <a:blipFill rotWithShape="1">
            <a:blip r:embed="rId5">
              <a:alphaModFix amt="70000"/>
              <a:duotone>
                <a:schemeClr val="accent5">
                  <a:shade val="45000"/>
                  <a:satMod val="135000"/>
                </a:schemeClr>
                <a:prstClr val="white"/>
              </a:duotone>
            </a:blip>
            <a:stretch>
              <a:fillRect/>
            </a:stretch>
          </a:blipFill>
          <a:ln w="12700" cap="flat" cmpd="sng">
            <a:solidFill>
              <a:srgbClr val="009FC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1">
              <a:solidFill>
                <a:schemeClr val="lt1"/>
              </a:solidFill>
              <a:latin typeface="Calibri"/>
              <a:ea typeface="Calibri"/>
              <a:cs typeface="Calibri"/>
              <a:sym typeface="Calibri"/>
            </a:endParaRPr>
          </a:p>
        </p:txBody>
      </p:sp>
      <p:sp>
        <p:nvSpPr>
          <p:cNvPr id="315" name="Google Shape;315;p20"/>
          <p:cNvSpPr/>
          <p:nvPr/>
        </p:nvSpPr>
        <p:spPr>
          <a:xfrm>
            <a:off x="6259140" y="3364762"/>
            <a:ext cx="3026700" cy="3026700"/>
          </a:xfrm>
          <a:prstGeom prst="ellipse">
            <a:avLst/>
          </a:prstGeom>
          <a:blipFill rotWithShape="1">
            <a:blip r:embed="rId6">
              <a:alphaModFix amt="70000"/>
              <a:duotone>
                <a:schemeClr val="accent5">
                  <a:shade val="45000"/>
                  <a:satMod val="135000"/>
                </a:schemeClr>
                <a:prstClr val="white"/>
              </a:duotone>
            </a:blip>
            <a:stretch>
              <a:fillRect/>
            </a:stretch>
          </a:blipFill>
          <a:ln w="12700" cap="flat" cmpd="sng">
            <a:solidFill>
              <a:srgbClr val="009FC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1">
              <a:solidFill>
                <a:schemeClr val="lt1"/>
              </a:solidFill>
              <a:latin typeface="Calibri"/>
              <a:ea typeface="Calibri"/>
              <a:cs typeface="Calibri"/>
              <a:sym typeface="Calibri"/>
            </a:endParaRPr>
          </a:p>
        </p:txBody>
      </p:sp>
      <p:sp>
        <p:nvSpPr>
          <p:cNvPr id="316" name="Google Shape;316;p20"/>
          <p:cNvSpPr txBox="1"/>
          <p:nvPr/>
        </p:nvSpPr>
        <p:spPr>
          <a:xfrm>
            <a:off x="6824203" y="411932"/>
            <a:ext cx="2143200" cy="4617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a:solidFill>
                  <a:srgbClr val="009FC8"/>
                </a:solidFill>
                <a:latin typeface="Open Sans"/>
                <a:ea typeface="Open Sans"/>
                <a:cs typeface="Open Sans"/>
                <a:sym typeface="Open Sans"/>
              </a:rPr>
              <a:t>Acceptance</a:t>
            </a:r>
            <a:endParaRPr sz="1000">
              <a:solidFill>
                <a:srgbClr val="009FC8"/>
              </a:solidFill>
              <a:latin typeface="Open Sans"/>
              <a:ea typeface="Open Sans"/>
              <a:cs typeface="Open Sans"/>
              <a:sym typeface="Open Sans"/>
            </a:endParaRPr>
          </a:p>
        </p:txBody>
      </p:sp>
      <p:sp>
        <p:nvSpPr>
          <p:cNvPr id="317" name="Google Shape;317;p20"/>
          <p:cNvSpPr txBox="1"/>
          <p:nvPr/>
        </p:nvSpPr>
        <p:spPr>
          <a:xfrm>
            <a:off x="8714906" y="5749980"/>
            <a:ext cx="1959000" cy="4617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a:solidFill>
                  <a:srgbClr val="009FC8"/>
                </a:solidFill>
                <a:latin typeface="Open Sans"/>
                <a:ea typeface="Open Sans"/>
                <a:cs typeface="Open Sans"/>
                <a:sym typeface="Open Sans"/>
              </a:rPr>
              <a:t>Empathy</a:t>
            </a:r>
            <a:endParaRPr sz="2400">
              <a:solidFill>
                <a:srgbClr val="009FC8"/>
              </a:solidFill>
              <a:latin typeface="Open Sans"/>
              <a:ea typeface="Open Sans"/>
              <a:cs typeface="Open Sans"/>
              <a:sym typeface="Open Sans"/>
            </a:endParaRPr>
          </a:p>
        </p:txBody>
      </p:sp>
      <p:sp>
        <p:nvSpPr>
          <p:cNvPr id="318" name="Google Shape;318;p20"/>
          <p:cNvSpPr txBox="1"/>
          <p:nvPr/>
        </p:nvSpPr>
        <p:spPr>
          <a:xfrm>
            <a:off x="3926707" y="5749964"/>
            <a:ext cx="2041500" cy="4617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a:solidFill>
                  <a:srgbClr val="009FC8"/>
                </a:solidFill>
                <a:latin typeface="Open Sans"/>
                <a:ea typeface="Open Sans"/>
                <a:cs typeface="Open Sans"/>
                <a:sym typeface="Open Sans"/>
              </a:rPr>
              <a:t>Curiosity</a:t>
            </a:r>
            <a:endParaRPr sz="1000">
              <a:solidFill>
                <a:srgbClr val="009FC8"/>
              </a:solidFill>
              <a:latin typeface="Open Sans"/>
              <a:ea typeface="Open Sans"/>
              <a:cs typeface="Open Sans"/>
              <a:sym typeface="Open Sans"/>
            </a:endParaRPr>
          </a:p>
        </p:txBody>
      </p:sp>
    </p:spTree>
    <p:extLst>
      <p:ext uri="{BB962C8B-B14F-4D97-AF65-F5344CB8AC3E}">
        <p14:creationId xmlns:p14="http://schemas.microsoft.com/office/powerpoint/2010/main" val="37461411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screenshot of a cell phone&#10;&#10;Description automatically generated">
            <a:extLst>
              <a:ext uri="{FF2B5EF4-FFF2-40B4-BE49-F238E27FC236}">
                <a16:creationId xmlns:a16="http://schemas.microsoft.com/office/drawing/2014/main" id="{D485AD00-2E81-A05B-6AE3-AF00523B68A1}"/>
              </a:ext>
            </a:extLst>
          </p:cNvPr>
          <p:cNvPicPr>
            <a:picLocks noChangeAspect="1"/>
          </p:cNvPicPr>
          <p:nvPr/>
        </p:nvPicPr>
        <p:blipFill>
          <a:blip r:embed="rId3"/>
          <a:srcRect t="11623" b="8849"/>
          <a:stretch>
            <a:fillRect/>
          </a:stretch>
        </p:blipFill>
        <p:spPr>
          <a:xfrm>
            <a:off x="556999" y="0"/>
            <a:ext cx="6172199" cy="6858000"/>
          </a:xfrm>
          <a:prstGeom prst="rect">
            <a:avLst/>
          </a:prstGeom>
        </p:spPr>
      </p:pic>
      <p:sp>
        <p:nvSpPr>
          <p:cNvPr id="7" name="Google Shape;205;p11">
            <a:extLst>
              <a:ext uri="{FF2B5EF4-FFF2-40B4-BE49-F238E27FC236}">
                <a16:creationId xmlns:a16="http://schemas.microsoft.com/office/drawing/2014/main" id="{11A8DA0B-2A52-8B85-3F8B-1F8262566B26}"/>
              </a:ext>
            </a:extLst>
          </p:cNvPr>
          <p:cNvSpPr/>
          <p:nvPr/>
        </p:nvSpPr>
        <p:spPr>
          <a:xfrm>
            <a:off x="7345180" y="1591805"/>
            <a:ext cx="3681232" cy="3674390"/>
          </a:xfrm>
          <a:prstGeom prst="ellipse">
            <a:avLst/>
          </a:prstGeom>
          <a:solidFill>
            <a:srgbClr val="009FC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GB" sz="4000" b="0" i="0" u="none" strike="noStrike" cap="none">
                <a:solidFill>
                  <a:schemeClr val="lt1"/>
                </a:solidFill>
                <a:latin typeface="Open Sans" panose="020B0606030504020204" pitchFamily="34" charset="0"/>
                <a:ea typeface="Open Sans" panose="020B0606030504020204" pitchFamily="34" charset="0"/>
                <a:cs typeface="Open Sans" panose="020B0606030504020204" pitchFamily="34" charset="0"/>
                <a:sym typeface="Calibri"/>
              </a:rPr>
              <a:t>Where is your nervous system at?</a:t>
            </a:r>
            <a:endParaRPr sz="4000" b="0" i="0" u="none" strike="noStrike" cap="none">
              <a:solidFill>
                <a:schemeClr val="lt1"/>
              </a:solidFill>
              <a:latin typeface="Open Sans" panose="020B0606030504020204" pitchFamily="34" charset="0"/>
              <a:ea typeface="Open Sans" panose="020B0606030504020204" pitchFamily="34" charset="0"/>
              <a:cs typeface="Open Sans" panose="020B0606030504020204" pitchFamily="34" charset="0"/>
              <a:sym typeface="Calibri"/>
            </a:endParaRPr>
          </a:p>
        </p:txBody>
      </p:sp>
    </p:spTree>
    <p:extLst>
      <p:ext uri="{BB962C8B-B14F-4D97-AF65-F5344CB8AC3E}">
        <p14:creationId xmlns:p14="http://schemas.microsoft.com/office/powerpoint/2010/main" val="16696139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val 9">
            <a:extLst>
              <a:ext uri="{FF2B5EF4-FFF2-40B4-BE49-F238E27FC236}">
                <a16:creationId xmlns:a16="http://schemas.microsoft.com/office/drawing/2014/main" id="{C0E8EEDD-E107-B9DE-FBF7-FF792719BFBC}"/>
              </a:ext>
            </a:extLst>
          </p:cNvPr>
          <p:cNvSpPr/>
          <p:nvPr/>
        </p:nvSpPr>
        <p:spPr>
          <a:xfrm>
            <a:off x="4538369" y="4046309"/>
            <a:ext cx="2137306" cy="2137275"/>
          </a:xfrm>
          <a:prstGeom prst="ellipse">
            <a:avLst/>
          </a:prstGeom>
          <a:solidFill>
            <a:srgbClr val="009F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a:solidFill>
                  <a:schemeClr val="bg1"/>
                </a:solidFill>
                <a:latin typeface="Open Sans" panose="020B0606030504020204" pitchFamily="34" charset="0"/>
                <a:ea typeface="Open Sans" panose="020B0606030504020204" pitchFamily="34" charset="0"/>
                <a:cs typeface="Open Sans" panose="020B0606030504020204" pitchFamily="34" charset="0"/>
              </a:rPr>
              <a:t>Smells</a:t>
            </a:r>
            <a:endParaRPr lang="en-US" sz="3200">
              <a:latin typeface="Open Sans" panose="020B0606030504020204" pitchFamily="34" charset="0"/>
              <a:ea typeface="Open Sans" panose="020B0606030504020204" pitchFamily="34" charset="0"/>
              <a:cs typeface="Open Sans" panose="020B0606030504020204" pitchFamily="34" charset="0"/>
            </a:endParaRPr>
          </a:p>
        </p:txBody>
      </p:sp>
      <p:sp>
        <p:nvSpPr>
          <p:cNvPr id="12" name="Oval 11">
            <a:extLst>
              <a:ext uri="{FF2B5EF4-FFF2-40B4-BE49-F238E27FC236}">
                <a16:creationId xmlns:a16="http://schemas.microsoft.com/office/drawing/2014/main" id="{0548B1A8-86A1-DEBC-C25E-7384DB148BC6}"/>
              </a:ext>
            </a:extLst>
          </p:cNvPr>
          <p:cNvSpPr/>
          <p:nvPr/>
        </p:nvSpPr>
        <p:spPr>
          <a:xfrm>
            <a:off x="7720314" y="2720336"/>
            <a:ext cx="3574533" cy="3463248"/>
          </a:xfrm>
          <a:prstGeom prst="ellipse">
            <a:avLst/>
          </a:prstGeom>
          <a:blipFill dpi="0" rotWithShape="1">
            <a:blip r:embed="rId3">
              <a:extLst>
                <a:ext uri="{28A0092B-C50C-407E-A947-70E740481C1C}">
                  <a14:useLocalDpi xmlns:a14="http://schemas.microsoft.com/office/drawing/2010/main" val="0"/>
                </a:ext>
              </a:extLst>
            </a:blip>
            <a:srcRect/>
            <a:stretch>
              <a:fillRect/>
            </a:stretch>
          </a:blipFill>
          <a:ln>
            <a:solidFill>
              <a:srgbClr val="F7941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latin typeface="Abadi" panose="020B0604020104020204" pitchFamily="34" charset="0"/>
            </a:endParaRPr>
          </a:p>
        </p:txBody>
      </p:sp>
      <p:sp>
        <p:nvSpPr>
          <p:cNvPr id="11" name="Oval 10">
            <a:extLst>
              <a:ext uri="{FF2B5EF4-FFF2-40B4-BE49-F238E27FC236}">
                <a16:creationId xmlns:a16="http://schemas.microsoft.com/office/drawing/2014/main" id="{CEFDF405-7797-B659-EFF0-28074DFF7A5D}"/>
              </a:ext>
            </a:extLst>
          </p:cNvPr>
          <p:cNvSpPr/>
          <p:nvPr/>
        </p:nvSpPr>
        <p:spPr>
          <a:xfrm>
            <a:off x="-1086950" y="-2299446"/>
            <a:ext cx="5897897" cy="5111137"/>
          </a:xfrm>
          <a:prstGeom prst="ellipse">
            <a:avLst/>
          </a:prstGeom>
          <a:solidFill>
            <a:srgbClr val="4857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indent="-228600">
              <a:spcAft>
                <a:spcPts val="600"/>
              </a:spcAft>
              <a:buFont typeface="Arial" panose="020B0604020202020204" pitchFamily="34" charset="0"/>
              <a:buChar char="•"/>
            </a:pPr>
            <a:endParaRPr lang="en-US" sz="2800">
              <a:solidFill>
                <a:schemeClr val="tx1"/>
              </a:solidFill>
            </a:endParaRPr>
          </a:p>
        </p:txBody>
      </p:sp>
      <p:sp>
        <p:nvSpPr>
          <p:cNvPr id="4" name="Slide Number Placeholder 3">
            <a:extLst>
              <a:ext uri="{FF2B5EF4-FFF2-40B4-BE49-F238E27FC236}">
                <a16:creationId xmlns:a16="http://schemas.microsoft.com/office/drawing/2014/main" id="{1A6A797B-E991-E349-91E4-4165095CB722}"/>
              </a:ext>
            </a:extLst>
          </p:cNvPr>
          <p:cNvSpPr>
            <a:spLocks noGrp="1"/>
          </p:cNvSpPr>
          <p:nvPr>
            <p:ph type="sldNum" sz="quarter" idx="4294967295"/>
          </p:nvPr>
        </p:nvSpPr>
        <p:spPr>
          <a:xfrm>
            <a:off x="8340436" y="6356348"/>
            <a:ext cx="2743200" cy="365100"/>
          </a:xfrm>
          <a:prstGeom prst="rect">
            <a:avLst/>
          </a:prstGeom>
        </p:spPr>
        <p:txBody>
          <a:bodyPr/>
          <a:lstStyle/>
          <a:p>
            <a:fld id="{309B297B-FEB2-B740-B69A-7B2BB9C8D054}" type="slidenum">
              <a:rPr lang="en-US" smtClean="0"/>
              <a:t>27</a:t>
            </a:fld>
            <a:endParaRPr lang="en-US"/>
          </a:p>
        </p:txBody>
      </p:sp>
      <p:sp>
        <p:nvSpPr>
          <p:cNvPr id="8" name="Title 1">
            <a:extLst>
              <a:ext uri="{FF2B5EF4-FFF2-40B4-BE49-F238E27FC236}">
                <a16:creationId xmlns:a16="http://schemas.microsoft.com/office/drawing/2014/main" id="{56DD2787-836D-204C-BB0C-5B472DB88600}"/>
              </a:ext>
            </a:extLst>
          </p:cNvPr>
          <p:cNvSpPr txBox="1">
            <a:spLocks/>
          </p:cNvSpPr>
          <p:nvPr/>
        </p:nvSpPr>
        <p:spPr>
          <a:xfrm>
            <a:off x="0" y="11634"/>
            <a:ext cx="5366480" cy="1325563"/>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6000">
                <a:solidFill>
                  <a:schemeClr val="bg1"/>
                </a:solidFill>
                <a:latin typeface="Open Sans" panose="020B0606030504020204" pitchFamily="34" charset="0"/>
                <a:ea typeface="Open Sans" panose="020B0606030504020204" pitchFamily="34" charset="0"/>
                <a:cs typeface="Open Sans" panose="020B0606030504020204" pitchFamily="34" charset="0"/>
              </a:rPr>
              <a:t>Environment</a:t>
            </a:r>
            <a:endParaRPr lang="en-US">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 name="Rectangle 2">
            <a:extLst>
              <a:ext uri="{FF2B5EF4-FFF2-40B4-BE49-F238E27FC236}">
                <a16:creationId xmlns:a16="http://schemas.microsoft.com/office/drawing/2014/main" id="{3FD01AFA-162E-C04C-8EFA-8DC639DB26D9}"/>
              </a:ext>
            </a:extLst>
          </p:cNvPr>
          <p:cNvSpPr/>
          <p:nvPr/>
        </p:nvSpPr>
        <p:spPr>
          <a:xfrm>
            <a:off x="3028767" y="3586057"/>
            <a:ext cx="473206" cy="369332"/>
          </a:xfrm>
          <a:prstGeom prst="rect">
            <a:avLst/>
          </a:prstGeom>
        </p:spPr>
        <p:txBody>
          <a:bodyPr wrap="none">
            <a:spAutoFit/>
          </a:bodyPr>
          <a:lstStyle/>
          <a:p>
            <a:pPr marL="285750" indent="-285750">
              <a:buFont typeface="Arial" panose="020B0604020202020204" pitchFamily="34" charset="0"/>
              <a:buChar char="•"/>
            </a:pPr>
            <a:endParaRPr lang="en-US">
              <a:latin typeface="Abadi" panose="020B0604020104020204" pitchFamily="34" charset="0"/>
            </a:endParaRPr>
          </a:p>
        </p:txBody>
      </p:sp>
      <p:sp>
        <p:nvSpPr>
          <p:cNvPr id="2" name="Google Shape;282;p17">
            <a:extLst>
              <a:ext uri="{FF2B5EF4-FFF2-40B4-BE49-F238E27FC236}">
                <a16:creationId xmlns:a16="http://schemas.microsoft.com/office/drawing/2014/main" id="{D766A18F-BF9F-0E7A-49D9-2A522098D9B6}"/>
              </a:ext>
            </a:extLst>
          </p:cNvPr>
          <p:cNvSpPr/>
          <p:nvPr/>
        </p:nvSpPr>
        <p:spPr>
          <a:xfrm>
            <a:off x="4666266" y="134122"/>
            <a:ext cx="3719214" cy="3647164"/>
          </a:xfrm>
          <a:prstGeom prst="ellipse">
            <a:avLst/>
          </a:prstGeom>
          <a:blipFill rotWithShape="1">
            <a:blip r:embed="rId4">
              <a:alphaModFix/>
            </a:blip>
            <a:stretch>
              <a:fillRect/>
            </a:stretch>
          </a:bli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5" name="Oval 4">
            <a:extLst>
              <a:ext uri="{FF2B5EF4-FFF2-40B4-BE49-F238E27FC236}">
                <a16:creationId xmlns:a16="http://schemas.microsoft.com/office/drawing/2014/main" id="{CEDF6CB0-F01A-D1EE-077E-CFB2D093B8D6}"/>
              </a:ext>
            </a:extLst>
          </p:cNvPr>
          <p:cNvSpPr/>
          <p:nvPr/>
        </p:nvSpPr>
        <p:spPr>
          <a:xfrm>
            <a:off x="661650" y="3559870"/>
            <a:ext cx="3057993" cy="2979005"/>
          </a:xfrm>
          <a:prstGeom prst="ellipse">
            <a:avLst/>
          </a:prstGeom>
          <a:solidFill>
            <a:srgbClr val="FFA6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a:spcAft>
                <a:spcPts val="600"/>
              </a:spcAft>
            </a:pPr>
            <a:r>
              <a:rPr lang="en-GB" sz="3600">
                <a:solidFill>
                  <a:schemeClr val="bg1"/>
                </a:solidFill>
                <a:latin typeface="Open Sans" panose="020B0606030504020204" pitchFamily="34" charset="0"/>
                <a:ea typeface="Open Sans" panose="020B0606030504020204" pitchFamily="34" charset="0"/>
                <a:cs typeface="Open Sans" panose="020B0606030504020204" pitchFamily="34" charset="0"/>
              </a:rPr>
              <a:t>Colours and lights</a:t>
            </a:r>
            <a:r>
              <a:rPr lang="en-GB" sz="2800">
                <a:solidFill>
                  <a:schemeClr val="tx1"/>
                </a:solidFill>
                <a:latin typeface="Open Sans" panose="020B0606030504020204" pitchFamily="34" charset="0"/>
                <a:ea typeface="Open Sans" panose="020B0606030504020204" pitchFamily="34" charset="0"/>
                <a:cs typeface="Open Sans" panose="020B0606030504020204" pitchFamily="34" charset="0"/>
              </a:rPr>
              <a:t> </a:t>
            </a:r>
          </a:p>
        </p:txBody>
      </p:sp>
    </p:spTree>
    <p:extLst>
      <p:ext uri="{BB962C8B-B14F-4D97-AF65-F5344CB8AC3E}">
        <p14:creationId xmlns:p14="http://schemas.microsoft.com/office/powerpoint/2010/main" val="31660576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sp>
        <p:nvSpPr>
          <p:cNvPr id="231" name="Google Shape;231;p13"/>
          <p:cNvSpPr/>
          <p:nvPr/>
        </p:nvSpPr>
        <p:spPr>
          <a:xfrm>
            <a:off x="-3730968" y="526765"/>
            <a:ext cx="5669400" cy="5672400"/>
          </a:xfrm>
          <a:prstGeom prst="ellipse">
            <a:avLst/>
          </a:prstGeom>
          <a:solidFill>
            <a:srgbClr val="FFA630"/>
          </a:solidFill>
          <a:ln>
            <a:noFill/>
          </a:ln>
        </p:spPr>
        <p:txBody>
          <a:bodyPr spcFirstLastPara="1" wrap="square" lIns="91425" tIns="45700" rIns="91425" bIns="45700" anchor="ctr" anchorCtr="0">
            <a:noAutofit/>
          </a:bodyPr>
          <a:lstStyle/>
          <a:p>
            <a:pPr marL="457200" marR="0" lvl="0" indent="-50800" algn="l" rtl="0">
              <a:lnSpc>
                <a:spcPct val="100000"/>
              </a:lnSpc>
              <a:spcBef>
                <a:spcPts val="0"/>
              </a:spcBef>
              <a:spcAft>
                <a:spcPts val="0"/>
              </a:spcAft>
              <a:buClr>
                <a:schemeClr val="dk1"/>
              </a:buClr>
              <a:buSzPts val="2800"/>
              <a:buFont typeface="Arial"/>
              <a:buNone/>
            </a:pPr>
            <a:endParaRPr sz="2800" b="0" i="0" u="none" strike="noStrike" cap="none">
              <a:solidFill>
                <a:schemeClr val="lt1"/>
              </a:solidFill>
              <a:latin typeface="Calibri"/>
              <a:ea typeface="Calibri"/>
              <a:cs typeface="Calibri"/>
              <a:sym typeface="Calibri"/>
            </a:endParaRPr>
          </a:p>
        </p:txBody>
      </p:sp>
      <p:sp>
        <p:nvSpPr>
          <p:cNvPr id="228" name="Google Shape;228;p13"/>
          <p:cNvSpPr txBox="1">
            <a:spLocks noGrp="1"/>
          </p:cNvSpPr>
          <p:nvPr>
            <p:ph type="title"/>
          </p:nvPr>
        </p:nvSpPr>
        <p:spPr>
          <a:xfrm>
            <a:off x="1367025" y="365000"/>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b="1">
                <a:solidFill>
                  <a:srgbClr val="485770"/>
                </a:solidFill>
                <a:latin typeface="Open Sans" panose="020B0606030504020204" pitchFamily="34" charset="0"/>
                <a:ea typeface="Open Sans" panose="020B0606030504020204" pitchFamily="34" charset="0"/>
                <a:cs typeface="Open Sans" panose="020B0606030504020204" pitchFamily="34" charset="0"/>
                <a:sym typeface="Open Sans"/>
              </a:rPr>
              <a:t>Activities</a:t>
            </a:r>
            <a:endParaRPr b="1">
              <a:solidFill>
                <a:srgbClr val="485770"/>
              </a:solidFill>
              <a:latin typeface="Open Sans" panose="020B0606030504020204" pitchFamily="34" charset="0"/>
              <a:ea typeface="Open Sans" panose="020B0606030504020204" pitchFamily="34" charset="0"/>
              <a:cs typeface="Open Sans" panose="020B0606030504020204" pitchFamily="34" charset="0"/>
              <a:sym typeface="Open Sans"/>
            </a:endParaRPr>
          </a:p>
        </p:txBody>
      </p:sp>
      <p:sp>
        <p:nvSpPr>
          <p:cNvPr id="229" name="Google Shape;229;p13"/>
          <p:cNvSpPr txBox="1">
            <a:spLocks noGrp="1"/>
          </p:cNvSpPr>
          <p:nvPr>
            <p:ph type="body" idx="1"/>
          </p:nvPr>
        </p:nvSpPr>
        <p:spPr>
          <a:xfrm>
            <a:off x="1679046" y="1465297"/>
            <a:ext cx="9145929" cy="4351200"/>
          </a:xfrm>
          <a:prstGeom prst="rect">
            <a:avLst/>
          </a:prstGeom>
          <a:noFill/>
          <a:ln>
            <a:noFill/>
          </a:ln>
        </p:spPr>
        <p:txBody>
          <a:bodyPr spcFirstLastPara="1" wrap="square" lIns="91425" tIns="45700" rIns="91425" bIns="45700" anchor="t" anchorCtr="0">
            <a:normAutofit fontScale="77500" lnSpcReduction="20000"/>
          </a:bodyPr>
          <a:lstStyle/>
          <a:p>
            <a:pPr marL="596900" indent="-571500">
              <a:buClr>
                <a:srgbClr val="485770"/>
              </a:buClr>
              <a:buSzPts val="3200"/>
              <a:buFont typeface="Arial" panose="020B0604020202020204" pitchFamily="34" charset="0"/>
              <a:buChar char="•"/>
            </a:pPr>
            <a:r>
              <a:rPr lang="en-GB" sz="3600">
                <a:solidFill>
                  <a:srgbClr val="65768E"/>
                </a:solidFill>
                <a:latin typeface="Open Sans" panose="020B0606030504020204" pitchFamily="34" charset="0"/>
                <a:ea typeface="Open Sans" panose="020B0606030504020204" pitchFamily="34" charset="0"/>
                <a:cs typeface="Open Sans" panose="020B0606030504020204" pitchFamily="34" charset="0"/>
                <a:sym typeface="Open Sans"/>
              </a:rPr>
              <a:t>What do we offer that is actively supportive? </a:t>
            </a:r>
          </a:p>
          <a:p>
            <a:pPr marL="596900" indent="-571500">
              <a:buClr>
                <a:srgbClr val="485770"/>
              </a:buClr>
              <a:buSzPts val="3200"/>
              <a:buFont typeface="Arial" panose="020B0604020202020204" pitchFamily="34" charset="0"/>
              <a:buChar char="•"/>
            </a:pPr>
            <a:r>
              <a:rPr lang="en-GB" sz="3600">
                <a:solidFill>
                  <a:srgbClr val="65768E"/>
                </a:solidFill>
                <a:latin typeface="Open Sans" panose="020B0606030504020204" pitchFamily="34" charset="0"/>
                <a:ea typeface="Open Sans" panose="020B0606030504020204" pitchFamily="34" charset="0"/>
                <a:cs typeface="Open Sans" panose="020B0606030504020204" pitchFamily="34" charset="0"/>
                <a:sym typeface="Open Sans"/>
              </a:rPr>
              <a:t>In our services how much opportunity for space and reflection for those who may be outside their window of tolerance?</a:t>
            </a:r>
          </a:p>
          <a:p>
            <a:pPr marL="596900" indent="-571500">
              <a:buClr>
                <a:srgbClr val="485770"/>
              </a:buClr>
              <a:buSzPts val="3200"/>
              <a:buFont typeface="Arial" panose="020B0604020202020204" pitchFamily="34" charset="0"/>
              <a:buChar char="•"/>
            </a:pPr>
            <a:r>
              <a:rPr lang="en-GB" sz="3600">
                <a:solidFill>
                  <a:srgbClr val="65768E"/>
                </a:solidFill>
                <a:latin typeface="Open Sans" panose="020B0606030504020204" pitchFamily="34" charset="0"/>
                <a:ea typeface="Open Sans" panose="020B0606030504020204" pitchFamily="34" charset="0"/>
                <a:cs typeface="Open Sans" panose="020B0606030504020204" pitchFamily="34" charset="0"/>
              </a:rPr>
              <a:t>Sitting listening for long periods</a:t>
            </a:r>
          </a:p>
          <a:p>
            <a:pPr marL="596900" indent="-571500">
              <a:buClr>
                <a:srgbClr val="485770"/>
              </a:buClr>
              <a:buSzPts val="3200"/>
              <a:buFont typeface="Arial" panose="020B0604020202020204" pitchFamily="34" charset="0"/>
              <a:buChar char="•"/>
            </a:pPr>
            <a:r>
              <a:rPr lang="en-GB" sz="3600">
                <a:solidFill>
                  <a:srgbClr val="65768E"/>
                </a:solidFill>
                <a:latin typeface="Open Sans" panose="020B0606030504020204" pitchFamily="34" charset="0"/>
                <a:ea typeface="Open Sans" panose="020B0606030504020204" pitchFamily="34" charset="0"/>
                <a:cs typeface="Open Sans" panose="020B0606030504020204" pitchFamily="34" charset="0"/>
              </a:rPr>
              <a:t>Is touch considered in welcome team, prayer ministry</a:t>
            </a:r>
          </a:p>
          <a:p>
            <a:pPr marL="596900" indent="-571500">
              <a:buClr>
                <a:srgbClr val="485770"/>
              </a:buClr>
              <a:buSzPts val="3200"/>
              <a:buFont typeface="Arial" panose="020B0604020202020204" pitchFamily="34" charset="0"/>
              <a:buChar char="•"/>
            </a:pPr>
            <a:r>
              <a:rPr lang="en-GB" sz="3600">
                <a:solidFill>
                  <a:srgbClr val="65768E"/>
                </a:solidFill>
                <a:latin typeface="Open Sans" panose="020B0606030504020204" pitchFamily="34" charset="0"/>
                <a:ea typeface="Open Sans" panose="020B0606030504020204" pitchFamily="34" charset="0"/>
                <a:cs typeface="Open Sans" panose="020B0606030504020204" pitchFamily="34" charset="0"/>
              </a:rPr>
              <a:t>Try to be Interactive</a:t>
            </a:r>
          </a:p>
          <a:p>
            <a:pPr marL="596900" indent="-571500">
              <a:buClr>
                <a:srgbClr val="485770"/>
              </a:buClr>
              <a:buSzPts val="3200"/>
              <a:buFont typeface="Arial" panose="020B0604020202020204" pitchFamily="34" charset="0"/>
              <a:buChar char="•"/>
            </a:pPr>
            <a:r>
              <a:rPr lang="en-GB" sz="3600">
                <a:solidFill>
                  <a:srgbClr val="65768E"/>
                </a:solidFill>
                <a:latin typeface="Open Sans" panose="020B0606030504020204" pitchFamily="34" charset="0"/>
                <a:ea typeface="Open Sans" panose="020B0606030504020204" pitchFamily="34" charset="0"/>
                <a:cs typeface="Open Sans" panose="020B0606030504020204" pitchFamily="34" charset="0"/>
              </a:rPr>
              <a:t>Children’s church– children who need movement – important to break up the programme.</a:t>
            </a:r>
          </a:p>
          <a:p>
            <a:pPr marL="596900" indent="-571500">
              <a:buClr>
                <a:srgbClr val="485770"/>
              </a:buClr>
              <a:buSzPts val="3200"/>
              <a:buFont typeface="Arial" panose="020B0604020202020204" pitchFamily="34" charset="0"/>
              <a:buChar char="•"/>
            </a:pPr>
            <a:r>
              <a:rPr lang="en-GB" sz="3600">
                <a:solidFill>
                  <a:srgbClr val="65768E"/>
                </a:solidFill>
                <a:latin typeface="Open Sans" panose="020B0606030504020204" pitchFamily="34" charset="0"/>
                <a:ea typeface="Open Sans" panose="020B0606030504020204" pitchFamily="34" charset="0"/>
                <a:cs typeface="Open Sans" panose="020B0606030504020204" pitchFamily="34" charset="0"/>
              </a:rPr>
              <a:t>Need to think about having space to be active </a:t>
            </a:r>
          </a:p>
          <a:p>
            <a:pPr marL="596900" indent="-571500">
              <a:buClr>
                <a:srgbClr val="485770"/>
              </a:buClr>
              <a:buSzPts val="3200"/>
              <a:buFont typeface="Arial" panose="020B0604020202020204" pitchFamily="34" charset="0"/>
              <a:buChar char="•"/>
            </a:pPr>
            <a:endParaRPr lang="en-GB" sz="3600">
              <a:solidFill>
                <a:srgbClr val="65768E"/>
              </a:solidFill>
              <a:latin typeface="Open Sans" panose="020B0606030504020204" pitchFamily="34" charset="0"/>
              <a:ea typeface="Open Sans" panose="020B0606030504020204" pitchFamily="34" charset="0"/>
              <a:cs typeface="Open Sans" panose="020B0606030504020204" pitchFamily="34" charset="0"/>
              <a:sym typeface="Open Sans"/>
            </a:endParaRPr>
          </a:p>
          <a:p>
            <a:pPr marL="596900" indent="-571500">
              <a:buSzPts val="3200"/>
              <a:buFont typeface="Arial" panose="020B0604020202020204" pitchFamily="34" charset="0"/>
              <a:buChar char="•"/>
            </a:pPr>
            <a:endParaRPr lang="en-GB" sz="3600">
              <a:solidFill>
                <a:srgbClr val="65768E"/>
              </a:solidFill>
              <a:latin typeface="Open Sans" panose="020B0606030504020204" pitchFamily="34" charset="0"/>
              <a:ea typeface="Open Sans" panose="020B0606030504020204" pitchFamily="34" charset="0"/>
              <a:cs typeface="Open Sans" panose="020B0606030504020204" pitchFamily="34" charset="0"/>
              <a:sym typeface="Open Sans"/>
            </a:endParaRPr>
          </a:p>
          <a:p>
            <a:pPr marL="635000" indent="-457200">
              <a:lnSpc>
                <a:spcPct val="150000"/>
              </a:lnSpc>
              <a:spcBef>
                <a:spcPts val="0"/>
              </a:spcBef>
              <a:buSzPts val="2800"/>
            </a:pPr>
            <a:endParaRPr lang="en-GB" sz="3600">
              <a:solidFill>
                <a:schemeClr val="dk2"/>
              </a:solidFill>
              <a:latin typeface="Open Sans" panose="020B0606030504020204" pitchFamily="34" charset="0"/>
              <a:ea typeface="Open Sans" panose="020B0606030504020204" pitchFamily="34" charset="0"/>
              <a:cs typeface="Open Sans" panose="020B0606030504020204" pitchFamily="34" charset="0"/>
              <a:sym typeface="Open Sans"/>
            </a:endParaRPr>
          </a:p>
          <a:p>
            <a:pPr marL="228600" lvl="0" indent="-50800" algn="l" rtl="0">
              <a:lnSpc>
                <a:spcPct val="90000"/>
              </a:lnSpc>
              <a:spcBef>
                <a:spcPts val="0"/>
              </a:spcBef>
              <a:spcAft>
                <a:spcPts val="0"/>
              </a:spcAft>
              <a:buClr>
                <a:schemeClr val="dk1"/>
              </a:buClr>
              <a:buSzPts val="2800"/>
              <a:buNone/>
            </a:pPr>
            <a:endParaRPr>
              <a:solidFill>
                <a:schemeClr val="dk2"/>
              </a:solidFill>
              <a:latin typeface="Open Sans"/>
              <a:ea typeface="Open Sans"/>
              <a:cs typeface="Open Sans"/>
              <a:sym typeface="Open Sans"/>
            </a:endParaRPr>
          </a:p>
        </p:txBody>
      </p:sp>
      <p:sp>
        <p:nvSpPr>
          <p:cNvPr id="230" name="Google Shape;230;p13"/>
          <p:cNvSpPr txBox="1">
            <a:spLocks noGrp="1"/>
          </p:cNvSpPr>
          <p:nvPr>
            <p:ph type="sldNum" idx="4294967295"/>
          </p:nvPr>
        </p:nvSpPr>
        <p:spPr>
          <a:xfrm>
            <a:off x="8787150" y="6356325"/>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28</a:t>
            </a:fld>
            <a:endParaRPr/>
          </a:p>
        </p:txBody>
      </p:sp>
      <p:sp>
        <p:nvSpPr>
          <p:cNvPr id="2" name="Google Shape;146;g28f1ab0dbd9_0_84">
            <a:extLst>
              <a:ext uri="{FF2B5EF4-FFF2-40B4-BE49-F238E27FC236}">
                <a16:creationId xmlns:a16="http://schemas.microsoft.com/office/drawing/2014/main" id="{D46E0A5B-8867-A330-715D-656DCABCFCBE}"/>
              </a:ext>
            </a:extLst>
          </p:cNvPr>
          <p:cNvSpPr/>
          <p:nvPr/>
        </p:nvSpPr>
        <p:spPr>
          <a:xfrm>
            <a:off x="5613881" y="-3292135"/>
            <a:ext cx="4681800" cy="4678800"/>
          </a:xfrm>
          <a:prstGeom prst="ellipse">
            <a:avLst/>
          </a:prstGeom>
          <a:solidFill>
            <a:srgbClr val="BFBFBF"/>
          </a:solid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lt1"/>
              </a:solidFill>
              <a:latin typeface="Arial"/>
              <a:ea typeface="Arial"/>
              <a:cs typeface="Arial"/>
              <a:sym typeface="Arial"/>
            </a:endParaRPr>
          </a:p>
        </p:txBody>
      </p:sp>
    </p:spTree>
    <p:extLst>
      <p:ext uri="{BB962C8B-B14F-4D97-AF65-F5344CB8AC3E}">
        <p14:creationId xmlns:p14="http://schemas.microsoft.com/office/powerpoint/2010/main" val="351949554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Content Placeholder 6">
            <a:extLst>
              <a:ext uri="{FF2B5EF4-FFF2-40B4-BE49-F238E27FC236}">
                <a16:creationId xmlns:a16="http://schemas.microsoft.com/office/drawing/2014/main" id="{C5801146-1F3D-E84A-85B5-4EF3172FAC7D}"/>
              </a:ext>
            </a:extLst>
          </p:cNvPr>
          <p:cNvGraphicFramePr>
            <a:graphicFrameLocks noGrp="1"/>
          </p:cNvGraphicFramePr>
          <p:nvPr>
            <p:ph idx="1"/>
            <p:extLst>
              <p:ext uri="{D42A27DB-BD31-4B8C-83A1-F6EECF244321}">
                <p14:modId xmlns:p14="http://schemas.microsoft.com/office/powerpoint/2010/main" val="20151301"/>
              </p:ext>
            </p:extLst>
          </p:nvPr>
        </p:nvGraphicFramePr>
        <p:xfrm>
          <a:off x="1694851" y="230832"/>
          <a:ext cx="8307565" cy="621883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Oval 1">
            <a:extLst>
              <a:ext uri="{FF2B5EF4-FFF2-40B4-BE49-F238E27FC236}">
                <a16:creationId xmlns:a16="http://schemas.microsoft.com/office/drawing/2014/main" id="{B00A178D-C624-728F-EB45-993F2D56F609}"/>
              </a:ext>
            </a:extLst>
          </p:cNvPr>
          <p:cNvSpPr/>
          <p:nvPr/>
        </p:nvSpPr>
        <p:spPr>
          <a:xfrm>
            <a:off x="-465736" y="-663892"/>
            <a:ext cx="3934196" cy="3934691"/>
          </a:xfrm>
          <a:prstGeom prst="ellipse">
            <a:avLst/>
          </a:prstGeom>
          <a:solidFill>
            <a:srgbClr val="009F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latin typeface="Abadi" panose="020B0604020104020204" pitchFamily="34" charset="0"/>
              </a:rPr>
              <a:t>   </a:t>
            </a:r>
            <a:r>
              <a:rPr lang="en-US" sz="3600">
                <a:latin typeface="Open Sans" panose="020B0606030504020204" pitchFamily="34" charset="0"/>
                <a:ea typeface="Open Sans" panose="020B0606030504020204" pitchFamily="34" charset="0"/>
                <a:cs typeface="Open Sans" panose="020B0606030504020204" pitchFamily="34" charset="0"/>
              </a:rPr>
              <a:t>Steps to   engaging in church</a:t>
            </a:r>
          </a:p>
        </p:txBody>
      </p:sp>
    </p:spTree>
    <p:extLst>
      <p:ext uri="{BB962C8B-B14F-4D97-AF65-F5344CB8AC3E}">
        <p14:creationId xmlns:p14="http://schemas.microsoft.com/office/powerpoint/2010/main" val="216638197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A6D6A28B-278B-F24E-9EA9-CE1999F594B3}"/>
              </a:ext>
            </a:extLst>
          </p:cNvPr>
          <p:cNvSpPr>
            <a:spLocks noGrp="1"/>
          </p:cNvSpPr>
          <p:nvPr>
            <p:ph type="sldNum" sz="quarter" idx="4294967295"/>
          </p:nvPr>
        </p:nvSpPr>
        <p:spPr>
          <a:xfrm>
            <a:off x="9140225" y="6356363"/>
            <a:ext cx="2743200" cy="365100"/>
          </a:xfrm>
          <a:prstGeom prst="rect">
            <a:avLst/>
          </a:prstGeom>
        </p:spPr>
        <p:txBody>
          <a:bodyPr/>
          <a:lstStyle/>
          <a:p>
            <a:fld id="{309B297B-FEB2-B740-B69A-7B2BB9C8D054}" type="slidenum">
              <a:rPr lang="en-US" smtClean="0"/>
              <a:t>30</a:t>
            </a:fld>
            <a:endParaRPr lang="en-US"/>
          </a:p>
        </p:txBody>
      </p:sp>
      <p:sp>
        <p:nvSpPr>
          <p:cNvPr id="8" name="Title 1">
            <a:extLst>
              <a:ext uri="{FF2B5EF4-FFF2-40B4-BE49-F238E27FC236}">
                <a16:creationId xmlns:a16="http://schemas.microsoft.com/office/drawing/2014/main" id="{74346514-18B6-2849-9689-B45CD051BCD9}"/>
              </a:ext>
            </a:extLst>
          </p:cNvPr>
          <p:cNvSpPr txBox="1">
            <a:spLocks/>
          </p:cNvSpPr>
          <p:nvPr/>
        </p:nvSpPr>
        <p:spPr>
          <a:xfrm>
            <a:off x="7463014" y="909825"/>
            <a:ext cx="3354421" cy="3232946"/>
          </a:xfrm>
          <a:prstGeom prst="ellipse">
            <a:avLst/>
          </a:prstGeom>
          <a:solidFill>
            <a:srgbClr val="419DC5"/>
          </a:solidFill>
          <a:ln w="174625" cmpd="thinThick">
            <a:noFill/>
          </a:ln>
        </p:spPr>
        <p:txBody>
          <a:bodyPr vert="horz" lIns="91440" tIns="45720" rIns="91440" bIns="45720" rtlCol="0" anchor="ctr">
            <a:norm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pPr algn="ctr"/>
            <a:r>
              <a:rPr lang="en-US" sz="3600">
                <a:solidFill>
                  <a:schemeClr val="bg1"/>
                </a:solidFill>
                <a:latin typeface="Open Sans" panose="020B0606030504020204" pitchFamily="34" charset="0"/>
                <a:ea typeface="Open Sans" panose="020B0606030504020204" pitchFamily="34" charset="0"/>
                <a:cs typeface="Open Sans" panose="020B0606030504020204" pitchFamily="34" charset="0"/>
              </a:rPr>
              <a:t>Be Self-aware</a:t>
            </a:r>
          </a:p>
        </p:txBody>
      </p:sp>
      <p:pic>
        <p:nvPicPr>
          <p:cNvPr id="6" name="Picture 5" descr="A black and white logo&#10;&#10;Description automatically generated">
            <a:extLst>
              <a:ext uri="{FF2B5EF4-FFF2-40B4-BE49-F238E27FC236}">
                <a16:creationId xmlns:a16="http://schemas.microsoft.com/office/drawing/2014/main" id="{6412F122-991C-D7AF-5420-5EA234E61AA1}"/>
              </a:ext>
            </a:extLst>
          </p:cNvPr>
          <p:cNvPicPr>
            <a:picLocks noChangeAspect="1"/>
          </p:cNvPicPr>
          <p:nvPr/>
        </p:nvPicPr>
        <p:blipFill>
          <a:blip r:embed="rId3">
            <a:duotone>
              <a:schemeClr val="accent1">
                <a:shade val="45000"/>
                <a:satMod val="135000"/>
              </a:schemeClr>
              <a:prstClr val="white"/>
            </a:duotone>
          </a:blip>
          <a:stretch>
            <a:fillRect/>
          </a:stretch>
        </p:blipFill>
        <p:spPr>
          <a:xfrm>
            <a:off x="2389931" y="3558932"/>
            <a:ext cx="4069466" cy="4069466"/>
          </a:xfrm>
          <a:prstGeom prst="rect">
            <a:avLst/>
          </a:prstGeom>
          <a:solidFill>
            <a:srgbClr val="485770"/>
          </a:solidFill>
        </p:spPr>
      </p:pic>
      <p:sp>
        <p:nvSpPr>
          <p:cNvPr id="2" name="TextBox 1">
            <a:extLst>
              <a:ext uri="{FF2B5EF4-FFF2-40B4-BE49-F238E27FC236}">
                <a16:creationId xmlns:a16="http://schemas.microsoft.com/office/drawing/2014/main" id="{6F0E1576-1196-CEFB-658B-14202A2DEB67}"/>
              </a:ext>
            </a:extLst>
          </p:cNvPr>
          <p:cNvSpPr txBox="1"/>
          <p:nvPr/>
        </p:nvSpPr>
        <p:spPr>
          <a:xfrm>
            <a:off x="173619" y="1264335"/>
            <a:ext cx="7199453" cy="3170099"/>
          </a:xfrm>
          <a:prstGeom prst="rect">
            <a:avLst/>
          </a:prstGeom>
          <a:noFill/>
        </p:spPr>
        <p:txBody>
          <a:bodyPr wrap="square" rtlCol="0">
            <a:spAutoFit/>
          </a:bodyPr>
          <a:lstStyle/>
          <a:p>
            <a:pPr marL="571500" indent="-571500">
              <a:buClr>
                <a:srgbClr val="485770"/>
              </a:buClr>
              <a:buFont typeface="Arial" panose="020B0604020202020204" pitchFamily="34" charset="0"/>
              <a:buChar char="•"/>
            </a:pPr>
            <a:r>
              <a:rPr lang="en-US" sz="4000">
                <a:solidFill>
                  <a:srgbClr val="485770"/>
                </a:solidFill>
                <a:latin typeface="Open Sans" panose="020B0606030504020204" pitchFamily="34" charset="0"/>
                <a:ea typeface="Open Sans" panose="020B0606030504020204" pitchFamily="34" charset="0"/>
                <a:cs typeface="Open Sans" panose="020B0606030504020204" pitchFamily="34" charset="0"/>
              </a:rPr>
              <a:t>We can’t regulate someone else if we are not regulated</a:t>
            </a:r>
          </a:p>
          <a:p>
            <a:pPr marL="571500" indent="-571500">
              <a:buClr>
                <a:srgbClr val="485770"/>
              </a:buClr>
              <a:buFont typeface="Arial" panose="020B0604020202020204" pitchFamily="34" charset="0"/>
              <a:buChar char="•"/>
            </a:pPr>
            <a:endParaRPr lang="en-US" sz="4000">
              <a:solidFill>
                <a:srgbClr val="485770"/>
              </a:solidFill>
              <a:latin typeface="Open Sans" panose="020B0606030504020204" pitchFamily="34" charset="0"/>
              <a:ea typeface="Open Sans" panose="020B0606030504020204" pitchFamily="34" charset="0"/>
              <a:cs typeface="Open Sans" panose="020B0606030504020204" pitchFamily="34" charset="0"/>
            </a:endParaRPr>
          </a:p>
          <a:p>
            <a:pPr marL="571500" indent="-571500">
              <a:buClr>
                <a:srgbClr val="485770"/>
              </a:buClr>
              <a:buFont typeface="Arial" panose="020B0604020202020204" pitchFamily="34" charset="0"/>
              <a:buChar char="•"/>
            </a:pPr>
            <a:r>
              <a:rPr lang="en-US" sz="4000">
                <a:solidFill>
                  <a:srgbClr val="485770"/>
                </a:solidFill>
                <a:latin typeface="Open Sans" panose="020B0606030504020204" pitchFamily="34" charset="0"/>
                <a:ea typeface="Open Sans" panose="020B0606030504020204" pitchFamily="34" charset="0"/>
                <a:cs typeface="Open Sans" panose="020B0606030504020204" pitchFamily="34" charset="0"/>
              </a:rPr>
              <a:t>Self compassion is needed</a:t>
            </a:r>
          </a:p>
          <a:p>
            <a:pPr marL="285750" indent="-285750">
              <a:buFont typeface="Arial" panose="020B0604020202020204" pitchFamily="34" charset="0"/>
              <a:buChar char="•"/>
            </a:pPr>
            <a:endParaRPr lang="en-US" sz="4000">
              <a:latin typeface="Abadi" panose="020B0604020104020204" pitchFamily="34" charset="0"/>
            </a:endParaRPr>
          </a:p>
        </p:txBody>
      </p:sp>
    </p:spTree>
    <p:extLst>
      <p:ext uri="{BB962C8B-B14F-4D97-AF65-F5344CB8AC3E}">
        <p14:creationId xmlns:p14="http://schemas.microsoft.com/office/powerpoint/2010/main" val="377887150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1A9861-D29A-5049-B2F4-45C42641B436}"/>
              </a:ext>
            </a:extLst>
          </p:cNvPr>
          <p:cNvSpPr>
            <a:spLocks noGrp="1"/>
          </p:cNvSpPr>
          <p:nvPr>
            <p:ph type="title"/>
          </p:nvPr>
        </p:nvSpPr>
        <p:spPr>
          <a:xfrm>
            <a:off x="5289631" y="1027905"/>
            <a:ext cx="5845436" cy="1325564"/>
          </a:xfrm>
        </p:spPr>
        <p:txBody>
          <a:bodyPr>
            <a:normAutofit/>
          </a:bodyPr>
          <a:lstStyle/>
          <a:p>
            <a:r>
              <a:rPr lang="en-US">
                <a:solidFill>
                  <a:srgbClr val="485770"/>
                </a:solidFill>
                <a:latin typeface="Open Sans" panose="020B0606030504020204" pitchFamily="34" charset="0"/>
                <a:ea typeface="Open Sans" panose="020B0606030504020204" pitchFamily="34" charset="0"/>
                <a:cs typeface="Open Sans" panose="020B0606030504020204" pitchFamily="34" charset="0"/>
              </a:rPr>
              <a:t>What did Jesus do? </a:t>
            </a:r>
          </a:p>
        </p:txBody>
      </p:sp>
      <p:sp>
        <p:nvSpPr>
          <p:cNvPr id="3" name="Content Placeholder 2">
            <a:extLst>
              <a:ext uri="{FF2B5EF4-FFF2-40B4-BE49-F238E27FC236}">
                <a16:creationId xmlns:a16="http://schemas.microsoft.com/office/drawing/2014/main" id="{0A97E011-8F23-224A-A30D-C381CC6FEFA8}"/>
              </a:ext>
            </a:extLst>
          </p:cNvPr>
          <p:cNvSpPr>
            <a:spLocks noGrp="1"/>
          </p:cNvSpPr>
          <p:nvPr>
            <p:ph idx="1"/>
          </p:nvPr>
        </p:nvSpPr>
        <p:spPr>
          <a:xfrm>
            <a:off x="92570" y="3733795"/>
            <a:ext cx="4804085" cy="2829939"/>
          </a:xfrm>
        </p:spPr>
        <p:txBody>
          <a:bodyPr>
            <a:noAutofit/>
          </a:bodyPr>
          <a:lstStyle/>
          <a:p>
            <a:r>
              <a:rPr lang="en-US" sz="3600">
                <a:solidFill>
                  <a:srgbClr val="485770"/>
                </a:solidFill>
                <a:latin typeface="Open Sans" panose="020B0606030504020204" pitchFamily="34" charset="0"/>
                <a:ea typeface="Open Sans" panose="020B0606030504020204" pitchFamily="34" charset="0"/>
                <a:cs typeface="Open Sans" panose="020B0606030504020204" pitchFamily="34" charset="0"/>
              </a:rPr>
              <a:t>The woman who anoints Jesus’ feet</a:t>
            </a:r>
          </a:p>
          <a:p>
            <a:pPr marL="0" indent="0">
              <a:buNone/>
            </a:pPr>
            <a:r>
              <a:rPr lang="en-US" sz="2000">
                <a:solidFill>
                  <a:srgbClr val="485770"/>
                </a:solidFill>
                <a:latin typeface="Open Sans" panose="020B0606030504020204" pitchFamily="34" charset="0"/>
                <a:ea typeface="Open Sans" panose="020B0606030504020204" pitchFamily="34" charset="0"/>
                <a:cs typeface="Open Sans" panose="020B0606030504020204" pitchFamily="34" charset="0"/>
              </a:rPr>
              <a:t>Luke 7: 36-39</a:t>
            </a:r>
          </a:p>
          <a:p>
            <a:r>
              <a:rPr lang="en-US" sz="3600">
                <a:solidFill>
                  <a:srgbClr val="485770"/>
                </a:solidFill>
                <a:latin typeface="Open Sans" panose="020B0606030504020204" pitchFamily="34" charset="0"/>
                <a:ea typeface="Open Sans" panose="020B0606030504020204" pitchFamily="34" charset="0"/>
                <a:cs typeface="Open Sans" panose="020B0606030504020204" pitchFamily="34" charset="0"/>
              </a:rPr>
              <a:t>Zacchaeus </a:t>
            </a:r>
          </a:p>
          <a:p>
            <a:pPr marL="0" indent="0">
              <a:buNone/>
            </a:pPr>
            <a:r>
              <a:rPr lang="en-US" sz="2000">
                <a:solidFill>
                  <a:srgbClr val="485770"/>
                </a:solidFill>
                <a:latin typeface="Open Sans" panose="020B0606030504020204" pitchFamily="34" charset="0"/>
                <a:ea typeface="Open Sans" panose="020B0606030504020204" pitchFamily="34" charset="0"/>
                <a:cs typeface="Open Sans" panose="020B0606030504020204" pitchFamily="34" charset="0"/>
              </a:rPr>
              <a:t>Luke 19: 1-9</a:t>
            </a:r>
          </a:p>
        </p:txBody>
      </p:sp>
      <p:sp>
        <p:nvSpPr>
          <p:cNvPr id="4" name="Slide Number Placeholder 3">
            <a:extLst>
              <a:ext uri="{FF2B5EF4-FFF2-40B4-BE49-F238E27FC236}">
                <a16:creationId xmlns:a16="http://schemas.microsoft.com/office/drawing/2014/main" id="{131C7789-38A9-AE4A-9062-73A9BC43382B}"/>
              </a:ext>
            </a:extLst>
          </p:cNvPr>
          <p:cNvSpPr>
            <a:spLocks noGrp="1"/>
          </p:cNvSpPr>
          <p:nvPr>
            <p:ph type="sldNum" sz="quarter" idx="4294967295"/>
          </p:nvPr>
        </p:nvSpPr>
        <p:spPr>
          <a:xfrm>
            <a:off x="8340436" y="6356348"/>
            <a:ext cx="2743200" cy="365100"/>
          </a:xfrm>
          <a:prstGeom prst="rect">
            <a:avLst/>
          </a:prstGeom>
        </p:spPr>
        <p:txBody>
          <a:bodyPr/>
          <a:lstStyle/>
          <a:p>
            <a:fld id="{309B297B-FEB2-B740-B69A-7B2BB9C8D054}" type="slidenum">
              <a:rPr lang="en-US" smtClean="0"/>
              <a:t>31</a:t>
            </a:fld>
            <a:endParaRPr lang="en-US"/>
          </a:p>
        </p:txBody>
      </p:sp>
      <p:sp>
        <p:nvSpPr>
          <p:cNvPr id="5" name="Oval 4">
            <a:extLst>
              <a:ext uri="{FF2B5EF4-FFF2-40B4-BE49-F238E27FC236}">
                <a16:creationId xmlns:a16="http://schemas.microsoft.com/office/drawing/2014/main" id="{8C90EDDF-64B0-CA47-B1B0-EC94DDB02D76}"/>
              </a:ext>
            </a:extLst>
          </p:cNvPr>
          <p:cNvSpPr/>
          <p:nvPr/>
        </p:nvSpPr>
        <p:spPr>
          <a:xfrm>
            <a:off x="9400825" y="5612218"/>
            <a:ext cx="296562" cy="281918"/>
          </a:xfrm>
          <a:prstGeom prst="ellipse">
            <a:avLst/>
          </a:prstGeom>
          <a:solidFill>
            <a:srgbClr val="F794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D8A9DA17-BC87-134A-A4CC-3E5E8C8623EB}"/>
              </a:ext>
            </a:extLst>
          </p:cNvPr>
          <p:cNvSpPr/>
          <p:nvPr/>
        </p:nvSpPr>
        <p:spPr>
          <a:xfrm>
            <a:off x="1125893" y="1476239"/>
            <a:ext cx="296562" cy="281918"/>
          </a:xfrm>
          <a:prstGeom prst="ellipse">
            <a:avLst/>
          </a:prstGeom>
          <a:solidFill>
            <a:srgbClr val="F794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B01FBE74-4B6E-0D40-8C1A-7552D5BC65CD}"/>
              </a:ext>
            </a:extLst>
          </p:cNvPr>
          <p:cNvSpPr/>
          <p:nvPr/>
        </p:nvSpPr>
        <p:spPr>
          <a:xfrm>
            <a:off x="2451950" y="1960528"/>
            <a:ext cx="296562" cy="281918"/>
          </a:xfrm>
          <a:prstGeom prst="ellipse">
            <a:avLst/>
          </a:prstGeom>
          <a:solidFill>
            <a:srgbClr val="F794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719194C9-1731-C946-9398-C4EBDFF3942F}"/>
              </a:ext>
            </a:extLst>
          </p:cNvPr>
          <p:cNvSpPr/>
          <p:nvPr/>
        </p:nvSpPr>
        <p:spPr>
          <a:xfrm>
            <a:off x="3319456" y="2660844"/>
            <a:ext cx="296562" cy="281918"/>
          </a:xfrm>
          <a:prstGeom prst="ellipse">
            <a:avLst/>
          </a:prstGeom>
          <a:solidFill>
            <a:srgbClr val="F794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0BD113EA-B2E3-CA4E-B7AC-00BBC3B7D43E}"/>
              </a:ext>
            </a:extLst>
          </p:cNvPr>
          <p:cNvSpPr/>
          <p:nvPr/>
        </p:nvSpPr>
        <p:spPr>
          <a:xfrm>
            <a:off x="4426783" y="3288041"/>
            <a:ext cx="296562" cy="281918"/>
          </a:xfrm>
          <a:prstGeom prst="ellipse">
            <a:avLst/>
          </a:prstGeom>
          <a:solidFill>
            <a:srgbClr val="F794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1FB7FC82-D503-9B4F-ABB4-46778482EE28}"/>
              </a:ext>
            </a:extLst>
          </p:cNvPr>
          <p:cNvSpPr/>
          <p:nvPr/>
        </p:nvSpPr>
        <p:spPr>
          <a:xfrm>
            <a:off x="5837791" y="3716481"/>
            <a:ext cx="296562" cy="281918"/>
          </a:xfrm>
          <a:prstGeom prst="ellipse">
            <a:avLst/>
          </a:prstGeom>
          <a:solidFill>
            <a:srgbClr val="F794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FCA93192-ABDD-CC4A-94DD-7FC4B30148EF}"/>
              </a:ext>
            </a:extLst>
          </p:cNvPr>
          <p:cNvSpPr/>
          <p:nvPr/>
        </p:nvSpPr>
        <p:spPr>
          <a:xfrm>
            <a:off x="6917323" y="4459216"/>
            <a:ext cx="296562" cy="281918"/>
          </a:xfrm>
          <a:prstGeom prst="ellipse">
            <a:avLst/>
          </a:prstGeom>
          <a:solidFill>
            <a:srgbClr val="F794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BE39ECB6-218A-3C43-ACC6-0CB71437C070}"/>
              </a:ext>
            </a:extLst>
          </p:cNvPr>
          <p:cNvSpPr/>
          <p:nvPr/>
        </p:nvSpPr>
        <p:spPr>
          <a:xfrm>
            <a:off x="8045080" y="5133535"/>
            <a:ext cx="296562" cy="281918"/>
          </a:xfrm>
          <a:prstGeom prst="ellipse">
            <a:avLst/>
          </a:prstGeom>
          <a:solidFill>
            <a:srgbClr val="F794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Graphic 13" descr="Walk with solid fill">
            <a:extLst>
              <a:ext uri="{FF2B5EF4-FFF2-40B4-BE49-F238E27FC236}">
                <a16:creationId xmlns:a16="http://schemas.microsoft.com/office/drawing/2014/main" id="{918E0D4A-ED48-9543-B4F4-9D8D742C646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274174" y="95283"/>
            <a:ext cx="1865245" cy="1865245"/>
          </a:xfrm>
          <a:prstGeom prst="rect">
            <a:avLst/>
          </a:prstGeom>
        </p:spPr>
      </p:pic>
      <p:sp>
        <p:nvSpPr>
          <p:cNvPr id="15" name="Oval 14">
            <a:extLst>
              <a:ext uri="{FF2B5EF4-FFF2-40B4-BE49-F238E27FC236}">
                <a16:creationId xmlns:a16="http://schemas.microsoft.com/office/drawing/2014/main" id="{CE91CD8C-4201-AE4C-A31A-71F989ED72B2}"/>
              </a:ext>
            </a:extLst>
          </p:cNvPr>
          <p:cNvSpPr/>
          <p:nvPr/>
        </p:nvSpPr>
        <p:spPr>
          <a:xfrm>
            <a:off x="10711215" y="5843325"/>
            <a:ext cx="296562" cy="281918"/>
          </a:xfrm>
          <a:prstGeom prst="ellipse">
            <a:avLst/>
          </a:prstGeom>
          <a:solidFill>
            <a:srgbClr val="F794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Graphic 17" descr="Deciduous tree with solid fill">
            <a:extLst>
              <a:ext uri="{FF2B5EF4-FFF2-40B4-BE49-F238E27FC236}">
                <a16:creationId xmlns:a16="http://schemas.microsoft.com/office/drawing/2014/main" id="{F584383B-5992-B94C-A308-E511574F7A0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014244" y="5442544"/>
            <a:ext cx="1081756" cy="1081756"/>
          </a:xfrm>
          <a:prstGeom prst="rect">
            <a:avLst/>
          </a:prstGeom>
        </p:spPr>
      </p:pic>
      <p:pic>
        <p:nvPicPr>
          <p:cNvPr id="16" name="Graphic 15" descr="Foot with solid fill">
            <a:extLst>
              <a:ext uri="{FF2B5EF4-FFF2-40B4-BE49-F238E27FC236}">
                <a16:creationId xmlns:a16="http://schemas.microsoft.com/office/drawing/2014/main" id="{51306FD2-DF22-2746-97EC-4A4A8802467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918994" y="3964047"/>
            <a:ext cx="1272256" cy="1272256"/>
          </a:xfrm>
          <a:prstGeom prst="rect">
            <a:avLst/>
          </a:prstGeom>
        </p:spPr>
      </p:pic>
    </p:spTree>
    <p:extLst>
      <p:ext uri="{BB962C8B-B14F-4D97-AF65-F5344CB8AC3E}">
        <p14:creationId xmlns:p14="http://schemas.microsoft.com/office/powerpoint/2010/main" val="242169135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sp>
        <p:nvSpPr>
          <p:cNvPr id="121" name="Google Shape;121;p51"/>
          <p:cNvSpPr/>
          <p:nvPr/>
        </p:nvSpPr>
        <p:spPr>
          <a:xfrm>
            <a:off x="-622141" y="5800730"/>
            <a:ext cx="2201559" cy="2052879"/>
          </a:xfrm>
          <a:prstGeom prst="ellipse">
            <a:avLst/>
          </a:prstGeom>
          <a:solidFill>
            <a:srgbClr val="009FC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22" name="Google Shape;122;p51"/>
          <p:cNvSpPr/>
          <p:nvPr/>
        </p:nvSpPr>
        <p:spPr>
          <a:xfrm>
            <a:off x="6331530" y="-1950853"/>
            <a:ext cx="4902164" cy="4678653"/>
          </a:xfrm>
          <a:prstGeom prst="ellipse">
            <a:avLst/>
          </a:prstGeom>
          <a:solidFill>
            <a:srgbClr val="FFA630"/>
          </a:solidFill>
          <a:ln>
            <a:noFill/>
          </a:ln>
        </p:spPr>
        <p:txBody>
          <a:bodyPr spcFirstLastPara="1" wrap="square" lIns="91425" tIns="45700" rIns="91425" bIns="45700" anchor="t" anchorCtr="0">
            <a:normAutofit/>
          </a:bodyPr>
          <a:lstStyle/>
          <a:p>
            <a:pPr marL="0" marR="0" lvl="0" indent="0" algn="ctr" rtl="0">
              <a:spcBef>
                <a:spcPts val="0"/>
              </a:spcBef>
              <a:spcAft>
                <a:spcPts val="0"/>
              </a:spcAft>
              <a:buNone/>
            </a:pPr>
            <a:endParaRPr sz="2400">
              <a:solidFill>
                <a:schemeClr val="lt1"/>
              </a:solidFill>
              <a:latin typeface="Arial"/>
              <a:ea typeface="Arial"/>
              <a:cs typeface="Arial"/>
              <a:sym typeface="Arial"/>
            </a:endParaRPr>
          </a:p>
          <a:p>
            <a:pPr marL="0" marR="0" lvl="0" indent="0" algn="ctr" rtl="0">
              <a:spcBef>
                <a:spcPts val="0"/>
              </a:spcBef>
              <a:spcAft>
                <a:spcPts val="0"/>
              </a:spcAft>
              <a:buNone/>
            </a:pPr>
            <a:endParaRPr sz="2400">
              <a:solidFill>
                <a:schemeClr val="lt1"/>
              </a:solidFill>
              <a:latin typeface="Arial"/>
              <a:ea typeface="Arial"/>
              <a:cs typeface="Arial"/>
              <a:sym typeface="Arial"/>
            </a:endParaRPr>
          </a:p>
        </p:txBody>
      </p:sp>
      <p:sp>
        <p:nvSpPr>
          <p:cNvPr id="123" name="Google Shape;123;p51"/>
          <p:cNvSpPr txBox="1">
            <a:spLocks noGrp="1"/>
          </p:cNvSpPr>
          <p:nvPr>
            <p:ph type="body" idx="1"/>
          </p:nvPr>
        </p:nvSpPr>
        <p:spPr>
          <a:xfrm>
            <a:off x="838200" y="1554420"/>
            <a:ext cx="10515600" cy="4351338"/>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419DC5"/>
              </a:buClr>
              <a:buSzPts val="2800"/>
              <a:buNone/>
            </a:pPr>
            <a:endParaRPr/>
          </a:p>
          <a:p>
            <a:pPr marL="228600" lvl="0" indent="-50800" algn="l" rtl="0">
              <a:lnSpc>
                <a:spcPct val="90000"/>
              </a:lnSpc>
              <a:spcBef>
                <a:spcPts val="1000"/>
              </a:spcBef>
              <a:spcAft>
                <a:spcPts val="0"/>
              </a:spcAft>
              <a:buClr>
                <a:srgbClr val="419DC5"/>
              </a:buClr>
              <a:buSzPts val="2800"/>
              <a:buNone/>
            </a:pPr>
            <a:endParaRPr/>
          </a:p>
          <a:p>
            <a:pPr marL="0" lvl="0" indent="0" algn="l" rtl="0">
              <a:lnSpc>
                <a:spcPct val="90000"/>
              </a:lnSpc>
              <a:spcBef>
                <a:spcPts val="1000"/>
              </a:spcBef>
              <a:spcAft>
                <a:spcPts val="0"/>
              </a:spcAft>
              <a:buClr>
                <a:srgbClr val="419DC5"/>
              </a:buClr>
              <a:buSzPts val="2800"/>
              <a:buNone/>
            </a:pPr>
            <a:endParaRPr/>
          </a:p>
        </p:txBody>
      </p:sp>
      <p:sp>
        <p:nvSpPr>
          <p:cNvPr id="124" name="Google Shape;124;p51"/>
          <p:cNvSpPr txBox="1">
            <a:spLocks noGrp="1"/>
          </p:cNvSpPr>
          <p:nvPr>
            <p:ph type="sldNum" idx="4294967295"/>
          </p:nvPr>
        </p:nvSpPr>
        <p:spPr>
          <a:xfrm>
            <a:off x="6911340" y="6827170"/>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32</a:t>
            </a:fld>
            <a:endParaRPr/>
          </a:p>
        </p:txBody>
      </p:sp>
      <p:sp>
        <p:nvSpPr>
          <p:cNvPr id="125" name="Google Shape;125;p51"/>
          <p:cNvSpPr txBox="1">
            <a:spLocks noGrp="1"/>
          </p:cNvSpPr>
          <p:nvPr>
            <p:ph type="title"/>
          </p:nvPr>
        </p:nvSpPr>
        <p:spPr>
          <a:xfrm>
            <a:off x="478638" y="228857"/>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485770"/>
              </a:buClr>
              <a:buSzPts val="4400"/>
              <a:buFont typeface="Open Sans"/>
              <a:buNone/>
            </a:pPr>
            <a:r>
              <a:rPr lang="en-US">
                <a:solidFill>
                  <a:srgbClr val="485770"/>
                </a:solidFill>
                <a:latin typeface="Open Sans"/>
                <a:ea typeface="Open Sans"/>
                <a:cs typeface="Open Sans"/>
                <a:sym typeface="Open Sans"/>
              </a:rPr>
              <a:t>Challenges of culture shaping</a:t>
            </a:r>
            <a:endParaRPr/>
          </a:p>
        </p:txBody>
      </p:sp>
      <p:pic>
        <p:nvPicPr>
          <p:cNvPr id="126" name="Google Shape;126;p51"/>
          <p:cNvPicPr preferRelativeResize="0"/>
          <p:nvPr/>
        </p:nvPicPr>
        <p:blipFill rotWithShape="1">
          <a:blip r:embed="rId3">
            <a:alphaModFix/>
          </a:blip>
          <a:srcRect/>
          <a:stretch/>
        </p:blipFill>
        <p:spPr>
          <a:xfrm>
            <a:off x="1938980" y="1554420"/>
            <a:ext cx="8268158" cy="4673306"/>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F9D0BEB-0C17-8743-8BAF-4AEB0A25B06A}"/>
              </a:ext>
            </a:extLst>
          </p:cNvPr>
          <p:cNvSpPr>
            <a:spLocks noGrp="1"/>
          </p:cNvSpPr>
          <p:nvPr>
            <p:ph idx="1"/>
          </p:nvPr>
        </p:nvSpPr>
        <p:spPr>
          <a:xfrm>
            <a:off x="838200" y="1809609"/>
            <a:ext cx="10621244" cy="2021395"/>
          </a:xfrm>
        </p:spPr>
        <p:txBody>
          <a:bodyPr>
            <a:normAutofit/>
          </a:bodyPr>
          <a:lstStyle/>
          <a:p>
            <a:pPr marL="0" indent="0">
              <a:buNone/>
            </a:pPr>
            <a:r>
              <a:rPr lang="en-US" sz="2000">
                <a:solidFill>
                  <a:srgbClr val="65768E"/>
                </a:solidFill>
                <a:latin typeface="Open Sans" panose="020B0606030504020204" pitchFamily="34" charset="0"/>
                <a:ea typeface="Open Sans" panose="020B0606030504020204" pitchFamily="34" charset="0"/>
                <a:cs typeface="Open Sans" panose="020B0606030504020204" pitchFamily="34" charset="0"/>
              </a:rPr>
              <a:t>1.How confident do you feel in your knowledge of trauma?</a:t>
            </a:r>
          </a:p>
        </p:txBody>
      </p:sp>
      <p:grpSp>
        <p:nvGrpSpPr>
          <p:cNvPr id="20" name="Group 19">
            <a:extLst>
              <a:ext uri="{FF2B5EF4-FFF2-40B4-BE49-F238E27FC236}">
                <a16:creationId xmlns:a16="http://schemas.microsoft.com/office/drawing/2014/main" id="{C5F01DE9-CE59-6546-BE5A-86D027A9B1FE}"/>
              </a:ext>
            </a:extLst>
          </p:cNvPr>
          <p:cNvGrpSpPr/>
          <p:nvPr/>
        </p:nvGrpSpPr>
        <p:grpSpPr>
          <a:xfrm>
            <a:off x="1615113" y="2400591"/>
            <a:ext cx="9147870" cy="1008216"/>
            <a:chOff x="1615113" y="2400591"/>
            <a:chExt cx="9147870" cy="1008216"/>
          </a:xfrm>
        </p:grpSpPr>
        <p:sp>
          <p:nvSpPr>
            <p:cNvPr id="4" name="Oval 3">
              <a:extLst>
                <a:ext uri="{FF2B5EF4-FFF2-40B4-BE49-F238E27FC236}">
                  <a16:creationId xmlns:a16="http://schemas.microsoft.com/office/drawing/2014/main" id="{66B6DD5B-BC23-444E-A1A3-6F4ADEE65C73}"/>
                </a:ext>
              </a:extLst>
            </p:cNvPr>
            <p:cNvSpPr/>
            <p:nvPr/>
          </p:nvSpPr>
          <p:spPr>
            <a:xfrm>
              <a:off x="1615113" y="2420738"/>
              <a:ext cx="999744" cy="987552"/>
            </a:xfrm>
            <a:prstGeom prst="ellipse">
              <a:avLst/>
            </a:prstGeom>
            <a:solidFill>
              <a:schemeClr val="bg1"/>
            </a:solidFill>
            <a:ln w="38100">
              <a:solidFill>
                <a:srgbClr val="6576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rgbClr val="65768E"/>
                  </a:solidFill>
                </a:rPr>
                <a:t>1</a:t>
              </a:r>
            </a:p>
          </p:txBody>
        </p:sp>
        <p:sp>
          <p:nvSpPr>
            <p:cNvPr id="5" name="Oval 4">
              <a:extLst>
                <a:ext uri="{FF2B5EF4-FFF2-40B4-BE49-F238E27FC236}">
                  <a16:creationId xmlns:a16="http://schemas.microsoft.com/office/drawing/2014/main" id="{90A2D937-A029-4D49-A5EB-F315119746A8}"/>
                </a:ext>
              </a:extLst>
            </p:cNvPr>
            <p:cNvSpPr/>
            <p:nvPr/>
          </p:nvSpPr>
          <p:spPr>
            <a:xfrm>
              <a:off x="3594390" y="2400591"/>
              <a:ext cx="999744" cy="987552"/>
            </a:xfrm>
            <a:prstGeom prst="ellipse">
              <a:avLst/>
            </a:prstGeom>
            <a:solidFill>
              <a:schemeClr val="bg1"/>
            </a:solidFill>
            <a:ln w="38100">
              <a:solidFill>
                <a:srgbClr val="6576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rgbClr val="65768E"/>
                  </a:solidFill>
                </a:rPr>
                <a:t>2</a:t>
              </a:r>
            </a:p>
          </p:txBody>
        </p:sp>
        <p:sp>
          <p:nvSpPr>
            <p:cNvPr id="6" name="Oval 5">
              <a:extLst>
                <a:ext uri="{FF2B5EF4-FFF2-40B4-BE49-F238E27FC236}">
                  <a16:creationId xmlns:a16="http://schemas.microsoft.com/office/drawing/2014/main" id="{D5D4467D-16C0-CC48-A69D-96D28F5D0F05}"/>
                </a:ext>
              </a:extLst>
            </p:cNvPr>
            <p:cNvSpPr/>
            <p:nvPr/>
          </p:nvSpPr>
          <p:spPr>
            <a:xfrm>
              <a:off x="5611956" y="2420738"/>
              <a:ext cx="999744" cy="987552"/>
            </a:xfrm>
            <a:prstGeom prst="ellipse">
              <a:avLst/>
            </a:prstGeom>
            <a:solidFill>
              <a:schemeClr val="bg1"/>
            </a:solidFill>
            <a:ln w="38100">
              <a:solidFill>
                <a:srgbClr val="6576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rgbClr val="65768E"/>
                  </a:solidFill>
                </a:rPr>
                <a:t>3</a:t>
              </a:r>
            </a:p>
          </p:txBody>
        </p:sp>
        <p:sp>
          <p:nvSpPr>
            <p:cNvPr id="7" name="Oval 6">
              <a:extLst>
                <a:ext uri="{FF2B5EF4-FFF2-40B4-BE49-F238E27FC236}">
                  <a16:creationId xmlns:a16="http://schemas.microsoft.com/office/drawing/2014/main" id="{6F774070-EBF1-6341-AC33-BA80AE493ABD}"/>
                </a:ext>
              </a:extLst>
            </p:cNvPr>
            <p:cNvSpPr/>
            <p:nvPr/>
          </p:nvSpPr>
          <p:spPr>
            <a:xfrm>
              <a:off x="7690856" y="2400591"/>
              <a:ext cx="999744" cy="987552"/>
            </a:xfrm>
            <a:prstGeom prst="ellipse">
              <a:avLst/>
            </a:prstGeom>
            <a:solidFill>
              <a:schemeClr val="bg1"/>
            </a:solidFill>
            <a:ln w="38100">
              <a:solidFill>
                <a:srgbClr val="6576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rgbClr val="65768E"/>
                  </a:solidFill>
                </a:rPr>
                <a:t>4</a:t>
              </a:r>
            </a:p>
          </p:txBody>
        </p:sp>
        <p:sp>
          <p:nvSpPr>
            <p:cNvPr id="8" name="Oval 7">
              <a:extLst>
                <a:ext uri="{FF2B5EF4-FFF2-40B4-BE49-F238E27FC236}">
                  <a16:creationId xmlns:a16="http://schemas.microsoft.com/office/drawing/2014/main" id="{DF43EEAF-0D98-FB41-90B7-55A5ED1CFFAB}"/>
                </a:ext>
              </a:extLst>
            </p:cNvPr>
            <p:cNvSpPr/>
            <p:nvPr/>
          </p:nvSpPr>
          <p:spPr>
            <a:xfrm>
              <a:off x="9763239" y="2421255"/>
              <a:ext cx="999744" cy="987552"/>
            </a:xfrm>
            <a:prstGeom prst="ellipse">
              <a:avLst/>
            </a:prstGeom>
            <a:solidFill>
              <a:schemeClr val="bg1"/>
            </a:solidFill>
            <a:ln w="38100">
              <a:solidFill>
                <a:srgbClr val="6576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rgbClr val="65768E"/>
                  </a:solidFill>
                </a:rPr>
                <a:t>5</a:t>
              </a:r>
            </a:p>
          </p:txBody>
        </p:sp>
      </p:grpSp>
      <p:sp>
        <p:nvSpPr>
          <p:cNvPr id="9" name="Content Placeholder 2">
            <a:extLst>
              <a:ext uri="{FF2B5EF4-FFF2-40B4-BE49-F238E27FC236}">
                <a16:creationId xmlns:a16="http://schemas.microsoft.com/office/drawing/2014/main" id="{2C160687-6B04-DA4A-9C5D-9EFB9E90FFB8}"/>
              </a:ext>
            </a:extLst>
          </p:cNvPr>
          <p:cNvSpPr txBox="1">
            <a:spLocks/>
          </p:cNvSpPr>
          <p:nvPr/>
        </p:nvSpPr>
        <p:spPr>
          <a:xfrm>
            <a:off x="838200" y="4119657"/>
            <a:ext cx="10515600" cy="247815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a:p>
        </p:txBody>
      </p:sp>
      <p:sp>
        <p:nvSpPr>
          <p:cNvPr id="10" name="Content Placeholder 2">
            <a:extLst>
              <a:ext uri="{FF2B5EF4-FFF2-40B4-BE49-F238E27FC236}">
                <a16:creationId xmlns:a16="http://schemas.microsoft.com/office/drawing/2014/main" id="{8473633A-C6A7-7B46-998D-D6891E5929CD}"/>
              </a:ext>
            </a:extLst>
          </p:cNvPr>
          <p:cNvSpPr txBox="1">
            <a:spLocks/>
          </p:cNvSpPr>
          <p:nvPr/>
        </p:nvSpPr>
        <p:spPr>
          <a:xfrm>
            <a:off x="838200" y="3992528"/>
            <a:ext cx="10439400" cy="273240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a:solidFill>
                  <a:srgbClr val="65768E"/>
                </a:solidFill>
                <a:latin typeface="Open Sans" panose="020B0606030504020204" pitchFamily="34" charset="0"/>
                <a:ea typeface="Open Sans" panose="020B0606030504020204" pitchFamily="34" charset="0"/>
                <a:cs typeface="Open Sans" panose="020B0606030504020204" pitchFamily="34" charset="0"/>
              </a:rPr>
              <a:t>2. How confident do you feel in how to work with individuals who have been through </a:t>
            </a:r>
          </a:p>
          <a:p>
            <a:pPr marL="0" indent="0">
              <a:buNone/>
            </a:pPr>
            <a:r>
              <a:rPr lang="en-US" sz="2000">
                <a:solidFill>
                  <a:srgbClr val="65768E"/>
                </a:solidFill>
                <a:latin typeface="Open Sans" panose="020B0606030504020204" pitchFamily="34" charset="0"/>
                <a:ea typeface="Open Sans" panose="020B0606030504020204" pitchFamily="34" charset="0"/>
                <a:cs typeface="Open Sans" panose="020B0606030504020204" pitchFamily="34" charset="0"/>
              </a:rPr>
              <a:t>trauma?</a:t>
            </a:r>
          </a:p>
        </p:txBody>
      </p:sp>
      <p:sp>
        <p:nvSpPr>
          <p:cNvPr id="16" name="Rectangle 15">
            <a:extLst>
              <a:ext uri="{FF2B5EF4-FFF2-40B4-BE49-F238E27FC236}">
                <a16:creationId xmlns:a16="http://schemas.microsoft.com/office/drawing/2014/main" id="{13E35563-4CDA-FB4C-A366-9F604A0CE110}"/>
              </a:ext>
            </a:extLst>
          </p:cNvPr>
          <p:cNvSpPr/>
          <p:nvPr/>
        </p:nvSpPr>
        <p:spPr>
          <a:xfrm>
            <a:off x="-30643" y="-9709"/>
            <a:ext cx="838200" cy="6835997"/>
          </a:xfrm>
          <a:prstGeom prst="rect">
            <a:avLst/>
          </a:prstGeom>
          <a:solidFill>
            <a:srgbClr val="F7941E"/>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4000">
                <a:solidFill>
                  <a:schemeClr val="bg1"/>
                </a:solidFill>
                <a:latin typeface="Abadi" panose="020B0604020104020204" pitchFamily="34" charset="0"/>
              </a:rPr>
              <a:t>After</a:t>
            </a:r>
            <a:endParaRPr lang="en-US" sz="4000">
              <a:solidFill>
                <a:schemeClr val="bg1"/>
              </a:solidFill>
            </a:endParaRPr>
          </a:p>
        </p:txBody>
      </p:sp>
      <p:grpSp>
        <p:nvGrpSpPr>
          <p:cNvPr id="21" name="Group 20">
            <a:extLst>
              <a:ext uri="{FF2B5EF4-FFF2-40B4-BE49-F238E27FC236}">
                <a16:creationId xmlns:a16="http://schemas.microsoft.com/office/drawing/2014/main" id="{8562446B-EA27-154C-9213-0CF10043F7C7}"/>
              </a:ext>
            </a:extLst>
          </p:cNvPr>
          <p:cNvGrpSpPr/>
          <p:nvPr/>
        </p:nvGrpSpPr>
        <p:grpSpPr>
          <a:xfrm>
            <a:off x="1615113" y="5156473"/>
            <a:ext cx="9147870" cy="1008216"/>
            <a:chOff x="1615113" y="2400591"/>
            <a:chExt cx="9147870" cy="1008216"/>
          </a:xfrm>
        </p:grpSpPr>
        <p:sp>
          <p:nvSpPr>
            <p:cNvPr id="22" name="Oval 21">
              <a:extLst>
                <a:ext uri="{FF2B5EF4-FFF2-40B4-BE49-F238E27FC236}">
                  <a16:creationId xmlns:a16="http://schemas.microsoft.com/office/drawing/2014/main" id="{E7E6E7E0-2FB7-F743-B26D-CF2EB6C7C454}"/>
                </a:ext>
              </a:extLst>
            </p:cNvPr>
            <p:cNvSpPr/>
            <p:nvPr/>
          </p:nvSpPr>
          <p:spPr>
            <a:xfrm>
              <a:off x="1615113" y="2420738"/>
              <a:ext cx="999744" cy="987552"/>
            </a:xfrm>
            <a:prstGeom prst="ellipse">
              <a:avLst/>
            </a:prstGeom>
            <a:solidFill>
              <a:schemeClr val="bg1"/>
            </a:solidFill>
            <a:ln w="38100">
              <a:solidFill>
                <a:srgbClr val="6576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rgbClr val="65768E"/>
                  </a:solidFill>
                </a:rPr>
                <a:t>1</a:t>
              </a:r>
            </a:p>
          </p:txBody>
        </p:sp>
        <p:sp>
          <p:nvSpPr>
            <p:cNvPr id="23" name="Oval 22">
              <a:extLst>
                <a:ext uri="{FF2B5EF4-FFF2-40B4-BE49-F238E27FC236}">
                  <a16:creationId xmlns:a16="http://schemas.microsoft.com/office/drawing/2014/main" id="{3437AB12-AC9C-9248-B20B-FED21F14EC0F}"/>
                </a:ext>
              </a:extLst>
            </p:cNvPr>
            <p:cNvSpPr/>
            <p:nvPr/>
          </p:nvSpPr>
          <p:spPr>
            <a:xfrm>
              <a:off x="3594390" y="2400591"/>
              <a:ext cx="999744" cy="987552"/>
            </a:xfrm>
            <a:prstGeom prst="ellipse">
              <a:avLst/>
            </a:prstGeom>
            <a:solidFill>
              <a:schemeClr val="bg1"/>
            </a:solidFill>
            <a:ln w="38100">
              <a:solidFill>
                <a:srgbClr val="6576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rgbClr val="65768E"/>
                  </a:solidFill>
                </a:rPr>
                <a:t>2</a:t>
              </a:r>
            </a:p>
          </p:txBody>
        </p:sp>
        <p:sp>
          <p:nvSpPr>
            <p:cNvPr id="24" name="Oval 23">
              <a:extLst>
                <a:ext uri="{FF2B5EF4-FFF2-40B4-BE49-F238E27FC236}">
                  <a16:creationId xmlns:a16="http://schemas.microsoft.com/office/drawing/2014/main" id="{E9370F61-E740-AC42-A2BB-EFC41C94D8FB}"/>
                </a:ext>
              </a:extLst>
            </p:cNvPr>
            <p:cNvSpPr/>
            <p:nvPr/>
          </p:nvSpPr>
          <p:spPr>
            <a:xfrm>
              <a:off x="5611956" y="2420738"/>
              <a:ext cx="999744" cy="987552"/>
            </a:xfrm>
            <a:prstGeom prst="ellipse">
              <a:avLst/>
            </a:prstGeom>
            <a:solidFill>
              <a:schemeClr val="bg1"/>
            </a:solidFill>
            <a:ln w="38100">
              <a:solidFill>
                <a:srgbClr val="6576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rgbClr val="65768E"/>
                  </a:solidFill>
                </a:rPr>
                <a:t>3</a:t>
              </a:r>
            </a:p>
          </p:txBody>
        </p:sp>
        <p:sp>
          <p:nvSpPr>
            <p:cNvPr id="25" name="Oval 24">
              <a:extLst>
                <a:ext uri="{FF2B5EF4-FFF2-40B4-BE49-F238E27FC236}">
                  <a16:creationId xmlns:a16="http://schemas.microsoft.com/office/drawing/2014/main" id="{0FA947C2-97ED-9A45-8968-D7D80F6CD13F}"/>
                </a:ext>
              </a:extLst>
            </p:cNvPr>
            <p:cNvSpPr/>
            <p:nvPr/>
          </p:nvSpPr>
          <p:spPr>
            <a:xfrm>
              <a:off x="7690856" y="2400591"/>
              <a:ext cx="999744" cy="987552"/>
            </a:xfrm>
            <a:prstGeom prst="ellipse">
              <a:avLst/>
            </a:prstGeom>
            <a:solidFill>
              <a:schemeClr val="bg1"/>
            </a:solidFill>
            <a:ln w="38100">
              <a:solidFill>
                <a:srgbClr val="6576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rgbClr val="65768E"/>
                  </a:solidFill>
                </a:rPr>
                <a:t>4</a:t>
              </a:r>
            </a:p>
          </p:txBody>
        </p:sp>
        <p:sp>
          <p:nvSpPr>
            <p:cNvPr id="26" name="Oval 25">
              <a:extLst>
                <a:ext uri="{FF2B5EF4-FFF2-40B4-BE49-F238E27FC236}">
                  <a16:creationId xmlns:a16="http://schemas.microsoft.com/office/drawing/2014/main" id="{D6E86A0B-E1C6-F940-83D8-FD55C2157460}"/>
                </a:ext>
              </a:extLst>
            </p:cNvPr>
            <p:cNvSpPr/>
            <p:nvPr/>
          </p:nvSpPr>
          <p:spPr>
            <a:xfrm>
              <a:off x="9763239" y="2421255"/>
              <a:ext cx="999744" cy="987552"/>
            </a:xfrm>
            <a:prstGeom prst="ellipse">
              <a:avLst/>
            </a:prstGeom>
            <a:solidFill>
              <a:schemeClr val="bg1"/>
            </a:solidFill>
            <a:ln w="38100">
              <a:solidFill>
                <a:srgbClr val="6576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rgbClr val="65768E"/>
                  </a:solidFill>
                </a:rPr>
                <a:t>5</a:t>
              </a:r>
            </a:p>
          </p:txBody>
        </p:sp>
      </p:grpSp>
      <p:sp>
        <p:nvSpPr>
          <p:cNvPr id="11" name="Slide Number Placeholder 10">
            <a:extLst>
              <a:ext uri="{FF2B5EF4-FFF2-40B4-BE49-F238E27FC236}">
                <a16:creationId xmlns:a16="http://schemas.microsoft.com/office/drawing/2014/main" id="{27428549-F50A-7C4D-A887-5E6971041CA0}"/>
              </a:ext>
            </a:extLst>
          </p:cNvPr>
          <p:cNvSpPr>
            <a:spLocks noGrp="1"/>
          </p:cNvSpPr>
          <p:nvPr>
            <p:ph type="sldNum" sz="quarter" idx="4294967295"/>
          </p:nvPr>
        </p:nvSpPr>
        <p:spPr>
          <a:xfrm>
            <a:off x="8340436" y="6356348"/>
            <a:ext cx="2743200" cy="365100"/>
          </a:xfrm>
          <a:prstGeom prst="rect">
            <a:avLst/>
          </a:prstGeom>
        </p:spPr>
        <p:txBody>
          <a:bodyPr/>
          <a:lstStyle/>
          <a:p>
            <a:fld id="{309B297B-FEB2-B740-B69A-7B2BB9C8D054}" type="slidenum">
              <a:rPr lang="en-US" smtClean="0"/>
              <a:t>33</a:t>
            </a:fld>
            <a:endParaRPr lang="en-US"/>
          </a:p>
        </p:txBody>
      </p:sp>
      <p:sp>
        <p:nvSpPr>
          <p:cNvPr id="2" name="Title 1">
            <a:extLst>
              <a:ext uri="{FF2B5EF4-FFF2-40B4-BE49-F238E27FC236}">
                <a16:creationId xmlns:a16="http://schemas.microsoft.com/office/drawing/2014/main" id="{C67FC5C2-3DAF-2B4D-8656-7DABC0E47B77}"/>
              </a:ext>
            </a:extLst>
          </p:cNvPr>
          <p:cNvSpPr>
            <a:spLocks noGrp="1"/>
          </p:cNvSpPr>
          <p:nvPr>
            <p:ph type="title"/>
          </p:nvPr>
        </p:nvSpPr>
        <p:spPr>
          <a:xfrm>
            <a:off x="610082" y="420481"/>
            <a:ext cx="11077479" cy="1325563"/>
          </a:xfrm>
        </p:spPr>
        <p:txBody>
          <a:bodyPr>
            <a:normAutofit fontScale="90000"/>
          </a:bodyPr>
          <a:lstStyle/>
          <a:p>
            <a:pPr algn="ctr"/>
            <a:r>
              <a:rPr lang="en-US" sz="3600" b="1">
                <a:solidFill>
                  <a:srgbClr val="65768E"/>
                </a:solidFill>
                <a:latin typeface="Open Sans" panose="020B0606030504020204" pitchFamily="34" charset="0"/>
                <a:ea typeface="Open Sans" panose="020B0606030504020204" pitchFamily="34" charset="0"/>
                <a:cs typeface="Open Sans" panose="020B0606030504020204" pitchFamily="34" charset="0"/>
              </a:rPr>
              <a:t>On a scale of 0-5 Please rate your current knowledge</a:t>
            </a:r>
            <a:br>
              <a:rPr lang="en-US" sz="3100" b="1">
                <a:solidFill>
                  <a:srgbClr val="65768E"/>
                </a:solidFill>
                <a:latin typeface="Open Sans" panose="020B0606030504020204" pitchFamily="34" charset="0"/>
                <a:ea typeface="Open Sans" panose="020B0606030504020204" pitchFamily="34" charset="0"/>
                <a:cs typeface="Open Sans" panose="020B0606030504020204" pitchFamily="34" charset="0"/>
              </a:rPr>
            </a:br>
            <a:br>
              <a:rPr lang="en-US" sz="3100" b="1">
                <a:solidFill>
                  <a:srgbClr val="65768E"/>
                </a:solidFill>
                <a:latin typeface="Open Sans" panose="020B0606030504020204" pitchFamily="34" charset="0"/>
                <a:ea typeface="Open Sans" panose="020B0606030504020204" pitchFamily="34" charset="0"/>
                <a:cs typeface="Open Sans" panose="020B0606030504020204" pitchFamily="34" charset="0"/>
              </a:rPr>
            </a:br>
            <a:r>
              <a:rPr lang="en-US" sz="2200" b="1">
                <a:solidFill>
                  <a:srgbClr val="485770"/>
                </a:solidFill>
                <a:latin typeface="Open Sans" panose="020B0606030504020204" pitchFamily="34" charset="0"/>
                <a:ea typeface="Open Sans" panose="020B0606030504020204" pitchFamily="34" charset="0"/>
                <a:cs typeface="Open Sans" panose="020B0606030504020204" pitchFamily="34" charset="0"/>
              </a:rPr>
              <a:t>5 means that I am very familiar with this, 1 means I have no knowledge</a:t>
            </a:r>
            <a:br>
              <a:rPr lang="en-US" sz="2800" b="1"/>
            </a:br>
            <a:endParaRPr lang="en-US" sz="2800" b="1">
              <a:latin typeface="Abadi" panose="020B0604020104020204" pitchFamily="34" charset="0"/>
            </a:endParaRPr>
          </a:p>
        </p:txBody>
      </p:sp>
    </p:spTree>
    <p:extLst>
      <p:ext uri="{BB962C8B-B14F-4D97-AF65-F5344CB8AC3E}">
        <p14:creationId xmlns:p14="http://schemas.microsoft.com/office/powerpoint/2010/main" val="210716241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57"/>
        <p:cNvGrpSpPr/>
        <p:nvPr/>
      </p:nvGrpSpPr>
      <p:grpSpPr>
        <a:xfrm>
          <a:off x="0" y="0"/>
          <a:ext cx="0" cy="0"/>
          <a:chOff x="0" y="0"/>
          <a:chExt cx="0" cy="0"/>
        </a:xfrm>
      </p:grpSpPr>
      <p:sp>
        <p:nvSpPr>
          <p:cNvPr id="358" name="Google Shape;358;g2c6fae0e4f5_0_19"/>
          <p:cNvSpPr txBox="1">
            <a:spLocks noGrp="1"/>
          </p:cNvSpPr>
          <p:nvPr>
            <p:ph type="sldNum" idx="4294967295"/>
          </p:nvPr>
        </p:nvSpPr>
        <p:spPr>
          <a:xfrm>
            <a:off x="8787150" y="6356325"/>
            <a:ext cx="27432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34</a:t>
            </a:fld>
            <a:endParaRPr/>
          </a:p>
        </p:txBody>
      </p:sp>
      <p:pic>
        <p:nvPicPr>
          <p:cNvPr id="359" name="Google Shape;359;g2c6fae0e4f5_0_19"/>
          <p:cNvPicPr preferRelativeResize="0"/>
          <p:nvPr/>
        </p:nvPicPr>
        <p:blipFill>
          <a:blip r:embed="rId3">
            <a:alphaModFix amt="70000"/>
            <a:duotone>
              <a:schemeClr val="accent5">
                <a:shade val="45000"/>
                <a:satMod val="135000"/>
              </a:schemeClr>
              <a:prstClr val="white"/>
            </a:duotone>
          </a:blip>
          <a:stretch>
            <a:fillRect/>
          </a:stretch>
        </p:blipFill>
        <p:spPr>
          <a:xfrm>
            <a:off x="3418600" y="216475"/>
            <a:ext cx="4373901" cy="3946575"/>
          </a:xfrm>
          <a:prstGeom prst="rect">
            <a:avLst/>
          </a:prstGeom>
          <a:noFill/>
          <a:ln>
            <a:noFill/>
          </a:ln>
        </p:spPr>
      </p:pic>
      <p:pic>
        <p:nvPicPr>
          <p:cNvPr id="360" name="Google Shape;360;g2c6fae0e4f5_0_19"/>
          <p:cNvPicPr preferRelativeResize="0"/>
          <p:nvPr/>
        </p:nvPicPr>
        <p:blipFill>
          <a:blip r:embed="rId4">
            <a:alphaModFix/>
          </a:blip>
          <a:stretch>
            <a:fillRect/>
          </a:stretch>
        </p:blipFill>
        <p:spPr>
          <a:xfrm>
            <a:off x="8623776" y="3448650"/>
            <a:ext cx="2686050" cy="2362200"/>
          </a:xfrm>
          <a:prstGeom prst="rect">
            <a:avLst/>
          </a:prstGeom>
          <a:noFill/>
          <a:ln>
            <a:noFill/>
          </a:ln>
        </p:spPr>
      </p:pic>
      <p:pic>
        <p:nvPicPr>
          <p:cNvPr id="361" name="Google Shape;361;g2c6fae0e4f5_0_19"/>
          <p:cNvPicPr preferRelativeResize="0"/>
          <p:nvPr/>
        </p:nvPicPr>
        <p:blipFill>
          <a:blip r:embed="rId5">
            <a:alphaModFix/>
          </a:blip>
          <a:stretch>
            <a:fillRect/>
          </a:stretch>
        </p:blipFill>
        <p:spPr>
          <a:xfrm>
            <a:off x="6775925" y="3517325"/>
            <a:ext cx="1847850" cy="2476500"/>
          </a:xfrm>
          <a:prstGeom prst="rect">
            <a:avLst/>
          </a:prstGeom>
          <a:noFill/>
          <a:ln>
            <a:noFill/>
          </a:ln>
        </p:spPr>
      </p:pic>
      <p:pic>
        <p:nvPicPr>
          <p:cNvPr id="362" name="Google Shape;362;g2c6fae0e4f5_0_19"/>
          <p:cNvPicPr preferRelativeResize="0"/>
          <p:nvPr/>
        </p:nvPicPr>
        <p:blipFill>
          <a:blip r:embed="rId6">
            <a:alphaModFix/>
          </a:blip>
          <a:stretch>
            <a:fillRect/>
          </a:stretch>
        </p:blipFill>
        <p:spPr>
          <a:xfrm>
            <a:off x="4190350" y="5810850"/>
            <a:ext cx="5629075" cy="1183100"/>
          </a:xfrm>
          <a:prstGeom prst="rect">
            <a:avLst/>
          </a:prstGeom>
          <a:noFill/>
          <a:ln>
            <a:noFill/>
          </a:ln>
        </p:spPr>
      </p:pic>
      <p:sp>
        <p:nvSpPr>
          <p:cNvPr id="2" name="TextBox 1">
            <a:extLst>
              <a:ext uri="{FF2B5EF4-FFF2-40B4-BE49-F238E27FC236}">
                <a16:creationId xmlns:a16="http://schemas.microsoft.com/office/drawing/2014/main" id="{A4081773-F01D-598D-75E4-7DE0DED3903F}"/>
              </a:ext>
            </a:extLst>
          </p:cNvPr>
          <p:cNvSpPr txBox="1"/>
          <p:nvPr/>
        </p:nvSpPr>
        <p:spPr>
          <a:xfrm>
            <a:off x="183318" y="4163050"/>
            <a:ext cx="3774320" cy="2554545"/>
          </a:xfrm>
          <a:prstGeom prst="rect">
            <a:avLst/>
          </a:prstGeom>
          <a:noFill/>
        </p:spPr>
        <p:txBody>
          <a:bodyPr wrap="square" rtlCol="0">
            <a:spAutoFit/>
          </a:bodyPr>
          <a:lstStyle/>
          <a:p>
            <a:r>
              <a:rPr lang="en-US" sz="3200">
                <a:solidFill>
                  <a:srgbClr val="485770"/>
                </a:solidFill>
                <a:latin typeface="Open Sans" panose="020B0606030504020204" pitchFamily="34" charset="0"/>
                <a:ea typeface="Open Sans" panose="020B0606030504020204" pitchFamily="34" charset="0"/>
                <a:cs typeface="Open Sans" panose="020B0606030504020204" pitchFamily="34" charset="0"/>
              </a:rPr>
              <a:t>Always work with ROBUST SAFEGUARDING policies and procedures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433"/>
        <p:cNvGrpSpPr/>
        <p:nvPr/>
      </p:nvGrpSpPr>
      <p:grpSpPr>
        <a:xfrm>
          <a:off x="0" y="0"/>
          <a:ext cx="0" cy="0"/>
          <a:chOff x="0" y="0"/>
          <a:chExt cx="0" cy="0"/>
        </a:xfrm>
      </p:grpSpPr>
      <p:pic>
        <p:nvPicPr>
          <p:cNvPr id="434" name="Google Shape;434;p33"/>
          <p:cNvPicPr preferRelativeResize="0"/>
          <p:nvPr/>
        </p:nvPicPr>
        <p:blipFill rotWithShape="1">
          <a:blip r:embed="rId3">
            <a:alphaModFix amt="50000"/>
          </a:blip>
          <a:srcRect/>
          <a:stretch/>
        </p:blipFill>
        <p:spPr>
          <a:xfrm>
            <a:off x="1983747" y="3204830"/>
            <a:ext cx="7998453" cy="4300702"/>
          </a:xfrm>
          <a:prstGeom prst="rect">
            <a:avLst/>
          </a:prstGeom>
          <a:noFill/>
          <a:ln>
            <a:noFill/>
          </a:ln>
        </p:spPr>
      </p:pic>
      <p:sp>
        <p:nvSpPr>
          <p:cNvPr id="435" name="Google Shape;435;p33"/>
          <p:cNvSpPr txBox="1">
            <a:spLocks noGrp="1"/>
          </p:cNvSpPr>
          <p:nvPr>
            <p:ph type="body" idx="1"/>
          </p:nvPr>
        </p:nvSpPr>
        <p:spPr>
          <a:xfrm>
            <a:off x="5982973" y="5829047"/>
            <a:ext cx="3830053" cy="743182"/>
          </a:xfrm>
          <a:prstGeom prst="rect">
            <a:avLst/>
          </a:prstGeom>
          <a:noFill/>
          <a:ln>
            <a:noFill/>
          </a:ln>
        </p:spPr>
        <p:txBody>
          <a:bodyPr spcFirstLastPara="1" wrap="square" lIns="91425" tIns="45700" rIns="91425" bIns="45700" anchor="t" anchorCtr="0">
            <a:normAutofit fontScale="85000" lnSpcReduction="10000"/>
          </a:bodyPr>
          <a:lstStyle/>
          <a:p>
            <a:pPr marL="0" lvl="0" indent="0" algn="ctr" rtl="0">
              <a:lnSpc>
                <a:spcPct val="90000"/>
              </a:lnSpc>
              <a:spcBef>
                <a:spcPts val="0"/>
              </a:spcBef>
              <a:spcAft>
                <a:spcPts val="0"/>
              </a:spcAft>
              <a:buClr>
                <a:srgbClr val="65768E"/>
              </a:buClr>
              <a:buSzPct val="100000"/>
              <a:buNone/>
            </a:pPr>
            <a:r>
              <a:rPr lang="en-GB" sz="3600" b="1">
                <a:solidFill>
                  <a:srgbClr val="65768E"/>
                </a:solidFill>
                <a:latin typeface="Open Sans"/>
                <a:ea typeface="Open Sans"/>
                <a:cs typeface="Open Sans"/>
                <a:sym typeface="Open Sans"/>
              </a:rPr>
              <a:t>Monthly webinars</a:t>
            </a:r>
            <a:endParaRPr b="1">
              <a:solidFill>
                <a:srgbClr val="65768E"/>
              </a:solidFill>
              <a:latin typeface="Open Sans"/>
              <a:ea typeface="Open Sans"/>
              <a:cs typeface="Open Sans"/>
              <a:sym typeface="Open Sans"/>
            </a:endParaRPr>
          </a:p>
          <a:p>
            <a:pPr marL="0" lvl="0" indent="0" algn="l" rtl="0">
              <a:lnSpc>
                <a:spcPct val="90000"/>
              </a:lnSpc>
              <a:spcBef>
                <a:spcPts val="1000"/>
              </a:spcBef>
              <a:spcAft>
                <a:spcPts val="0"/>
              </a:spcAft>
              <a:buClr>
                <a:schemeClr val="dk1"/>
              </a:buClr>
              <a:buSzPct val="100000"/>
              <a:buNone/>
            </a:pPr>
            <a:endParaRPr>
              <a:latin typeface="Arial"/>
              <a:ea typeface="Arial"/>
              <a:cs typeface="Arial"/>
              <a:sym typeface="Arial"/>
            </a:endParaRPr>
          </a:p>
        </p:txBody>
      </p:sp>
      <p:sp>
        <p:nvSpPr>
          <p:cNvPr id="436" name="Google Shape;436;p33"/>
          <p:cNvSpPr txBox="1"/>
          <p:nvPr/>
        </p:nvSpPr>
        <p:spPr>
          <a:xfrm>
            <a:off x="45215" y="3204830"/>
            <a:ext cx="4122821" cy="1386498"/>
          </a:xfrm>
          <a:prstGeom prst="rect">
            <a:avLst/>
          </a:prstGeom>
          <a:noFill/>
          <a:ln>
            <a:noFill/>
          </a:ln>
        </p:spPr>
        <p:txBody>
          <a:bodyPr spcFirstLastPara="1" wrap="square" lIns="91425" tIns="45700" rIns="91425" bIns="45700" anchor="t" anchorCtr="0">
            <a:normAutofit/>
          </a:bodyPr>
          <a:lstStyle/>
          <a:p>
            <a:pPr marL="0" marR="0" lvl="0" indent="0" algn="ctr" rtl="0">
              <a:lnSpc>
                <a:spcPct val="90000"/>
              </a:lnSpc>
              <a:spcBef>
                <a:spcPts val="0"/>
              </a:spcBef>
              <a:spcAft>
                <a:spcPts val="0"/>
              </a:spcAft>
              <a:buClr>
                <a:srgbClr val="65768E"/>
              </a:buClr>
              <a:buSzPts val="3600"/>
              <a:buFont typeface="Arial"/>
              <a:buNone/>
            </a:pPr>
            <a:r>
              <a:rPr lang="en-GB" sz="3600" b="1" dirty="0">
                <a:solidFill>
                  <a:srgbClr val="65768E"/>
                </a:solidFill>
                <a:latin typeface="Open Sans"/>
                <a:ea typeface="Open Sans"/>
                <a:cs typeface="Open Sans"/>
                <a:sym typeface="Open Sans"/>
              </a:rPr>
              <a:t>Organisational</a:t>
            </a:r>
            <a:r>
              <a:rPr lang="en-US" sz="3600" b="1" dirty="0">
                <a:solidFill>
                  <a:srgbClr val="65768E"/>
                </a:solidFill>
                <a:latin typeface="Open Sans"/>
                <a:ea typeface="Open Sans"/>
                <a:cs typeface="Open Sans"/>
                <a:sym typeface="Open Sans"/>
              </a:rPr>
              <a:t> Consultation</a:t>
            </a:r>
            <a:endParaRPr dirty="0"/>
          </a:p>
        </p:txBody>
      </p:sp>
      <p:sp>
        <p:nvSpPr>
          <p:cNvPr id="437" name="Google Shape;437;p33"/>
          <p:cNvSpPr txBox="1">
            <a:spLocks noGrp="1"/>
          </p:cNvSpPr>
          <p:nvPr>
            <p:ph type="sldNum" idx="12"/>
          </p:nvPr>
        </p:nvSpPr>
        <p:spPr>
          <a:xfrm>
            <a:off x="8787150" y="6356325"/>
            <a:ext cx="2743200" cy="365100"/>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35</a:t>
            </a:fld>
            <a:endParaRPr/>
          </a:p>
        </p:txBody>
      </p:sp>
      <p:sp>
        <p:nvSpPr>
          <p:cNvPr id="439" name="Google Shape;439;p33"/>
          <p:cNvSpPr txBox="1"/>
          <p:nvPr/>
        </p:nvSpPr>
        <p:spPr>
          <a:xfrm>
            <a:off x="-302795" y="5655344"/>
            <a:ext cx="5025189" cy="641963"/>
          </a:xfrm>
          <a:prstGeom prst="rect">
            <a:avLst/>
          </a:prstGeom>
          <a:noFill/>
          <a:ln>
            <a:noFill/>
          </a:ln>
        </p:spPr>
        <p:txBody>
          <a:bodyPr spcFirstLastPara="1" wrap="square" lIns="91425" tIns="45700" rIns="91425" bIns="45700" anchor="t" anchorCtr="0">
            <a:normAutofit/>
          </a:bodyPr>
          <a:lstStyle/>
          <a:p>
            <a:pPr marL="0" marR="0" lvl="0" indent="0" algn="ctr" rtl="0">
              <a:lnSpc>
                <a:spcPct val="90000"/>
              </a:lnSpc>
              <a:spcBef>
                <a:spcPts val="0"/>
              </a:spcBef>
              <a:spcAft>
                <a:spcPts val="0"/>
              </a:spcAft>
              <a:buClr>
                <a:srgbClr val="65768E"/>
              </a:buClr>
              <a:buSzPts val="3600"/>
              <a:buFont typeface="Arial"/>
              <a:buNone/>
            </a:pPr>
            <a:r>
              <a:rPr lang="en-US" sz="3600" b="1">
                <a:solidFill>
                  <a:srgbClr val="65768E"/>
                </a:solidFill>
                <a:latin typeface="Open Sans"/>
                <a:ea typeface="Open Sans"/>
                <a:cs typeface="Open Sans"/>
                <a:sym typeface="Open Sans"/>
              </a:rPr>
              <a:t>Resources</a:t>
            </a:r>
            <a:endParaRPr sz="3600">
              <a:solidFill>
                <a:srgbClr val="65768E"/>
              </a:solidFill>
              <a:latin typeface="Open Sans"/>
              <a:ea typeface="Open Sans"/>
              <a:cs typeface="Open Sans"/>
              <a:sym typeface="Open Sans"/>
            </a:endParaRPr>
          </a:p>
          <a:p>
            <a:pPr marL="0" marR="0" lvl="0" indent="0" algn="l" rtl="0">
              <a:lnSpc>
                <a:spcPct val="90000"/>
              </a:lnSpc>
              <a:spcBef>
                <a:spcPts val="1000"/>
              </a:spcBef>
              <a:spcAft>
                <a:spcPts val="0"/>
              </a:spcAft>
              <a:buClr>
                <a:schemeClr val="dk1"/>
              </a:buClr>
              <a:buSzPts val="2800"/>
              <a:buFont typeface="Arial"/>
              <a:buNone/>
            </a:pPr>
            <a:endParaRPr sz="2800" b="1">
              <a:solidFill>
                <a:srgbClr val="65768E"/>
              </a:solidFill>
              <a:latin typeface="Open Sans"/>
              <a:ea typeface="Open Sans"/>
              <a:cs typeface="Open Sans"/>
              <a:sym typeface="Open Sans"/>
            </a:endParaRPr>
          </a:p>
          <a:p>
            <a:pPr marL="228600" marR="0" lvl="0" indent="-50800" algn="l" rtl="0">
              <a:lnSpc>
                <a:spcPct val="90000"/>
              </a:lnSpc>
              <a:spcBef>
                <a:spcPts val="1000"/>
              </a:spcBef>
              <a:spcAft>
                <a:spcPts val="0"/>
              </a:spcAft>
              <a:buClr>
                <a:schemeClr val="dk1"/>
              </a:buClr>
              <a:buSzPts val="2800"/>
              <a:buFont typeface="Arial"/>
              <a:buNone/>
            </a:pPr>
            <a:endParaRPr sz="2800">
              <a:solidFill>
                <a:schemeClr val="dk1"/>
              </a:solidFill>
              <a:latin typeface="Arial"/>
              <a:ea typeface="Arial"/>
              <a:cs typeface="Arial"/>
              <a:sym typeface="Arial"/>
            </a:endParaRPr>
          </a:p>
        </p:txBody>
      </p:sp>
      <p:sp>
        <p:nvSpPr>
          <p:cNvPr id="440" name="Google Shape;440;p33"/>
          <p:cNvSpPr txBox="1"/>
          <p:nvPr/>
        </p:nvSpPr>
        <p:spPr>
          <a:xfrm>
            <a:off x="5539636" y="3298709"/>
            <a:ext cx="3830053" cy="743182"/>
          </a:xfrm>
          <a:prstGeom prst="rect">
            <a:avLst/>
          </a:prstGeom>
          <a:noFill/>
          <a:ln>
            <a:noFill/>
          </a:ln>
        </p:spPr>
        <p:txBody>
          <a:bodyPr spcFirstLastPara="1" wrap="square" lIns="91425" tIns="45700" rIns="91425" bIns="45700" anchor="t" anchorCtr="0">
            <a:normAutofit/>
          </a:bodyPr>
          <a:lstStyle/>
          <a:p>
            <a:pPr marL="0" marR="0" lvl="0" indent="0" algn="ctr" rtl="0">
              <a:lnSpc>
                <a:spcPct val="90000"/>
              </a:lnSpc>
              <a:spcBef>
                <a:spcPts val="0"/>
              </a:spcBef>
              <a:spcAft>
                <a:spcPts val="0"/>
              </a:spcAft>
              <a:buClr>
                <a:srgbClr val="65768E"/>
              </a:buClr>
              <a:buSzPts val="3600"/>
              <a:buFont typeface="Arial"/>
              <a:buNone/>
            </a:pPr>
            <a:r>
              <a:rPr lang="en-US" sz="3600" b="1">
                <a:solidFill>
                  <a:srgbClr val="65768E"/>
                </a:solidFill>
                <a:latin typeface="Open Sans"/>
                <a:ea typeface="Open Sans"/>
                <a:cs typeface="Open Sans"/>
                <a:sym typeface="Open Sans"/>
              </a:rPr>
              <a:t>Team training</a:t>
            </a:r>
            <a:endParaRPr/>
          </a:p>
          <a:p>
            <a:pPr marL="0" marR="0" lvl="0" indent="0" algn="ctr" rtl="0">
              <a:lnSpc>
                <a:spcPct val="90000"/>
              </a:lnSpc>
              <a:spcBef>
                <a:spcPts val="1000"/>
              </a:spcBef>
              <a:spcAft>
                <a:spcPts val="0"/>
              </a:spcAft>
              <a:buClr>
                <a:schemeClr val="dk1"/>
              </a:buClr>
              <a:buSzPts val="2800"/>
              <a:buFont typeface="Arial"/>
              <a:buNone/>
            </a:pPr>
            <a:endParaRPr sz="2800" b="1">
              <a:solidFill>
                <a:schemeClr val="dk1"/>
              </a:solidFill>
              <a:latin typeface="Arial"/>
              <a:ea typeface="Arial"/>
              <a:cs typeface="Arial"/>
              <a:sym typeface="Arial"/>
            </a:endParaRPr>
          </a:p>
          <a:p>
            <a:pPr marL="0" marR="0" lvl="0" indent="0" algn="l" rtl="0">
              <a:lnSpc>
                <a:spcPct val="90000"/>
              </a:lnSpc>
              <a:spcBef>
                <a:spcPts val="1000"/>
              </a:spcBef>
              <a:spcAft>
                <a:spcPts val="0"/>
              </a:spcAft>
              <a:buClr>
                <a:schemeClr val="dk1"/>
              </a:buClr>
              <a:buSzPts val="2800"/>
              <a:buFont typeface="Arial"/>
              <a:buNone/>
            </a:pPr>
            <a:endParaRPr sz="2800">
              <a:solidFill>
                <a:schemeClr val="dk1"/>
              </a:solidFill>
              <a:latin typeface="Arial"/>
              <a:ea typeface="Arial"/>
              <a:cs typeface="Arial"/>
              <a:sym typeface="Arial"/>
            </a:endParaRPr>
          </a:p>
        </p:txBody>
      </p:sp>
      <p:pic>
        <p:nvPicPr>
          <p:cNvPr id="443" name="Google Shape;443;p33" descr="A qr code with orange and blue squares&#10;&#10;Description automatically generated"/>
          <p:cNvPicPr preferRelativeResize="0"/>
          <p:nvPr/>
        </p:nvPicPr>
        <p:blipFill rotWithShape="1">
          <a:blip r:embed="rId4">
            <a:alphaModFix/>
          </a:blip>
          <a:srcRect/>
          <a:stretch/>
        </p:blipFill>
        <p:spPr>
          <a:xfrm>
            <a:off x="9150343" y="3429000"/>
            <a:ext cx="2276226" cy="2276226"/>
          </a:xfrm>
          <a:prstGeom prst="rect">
            <a:avLst/>
          </a:prstGeom>
          <a:noFill/>
          <a:ln>
            <a:noFill/>
          </a:ln>
        </p:spPr>
      </p:pic>
      <p:pic>
        <p:nvPicPr>
          <p:cNvPr id="7" name="Picture 6" descr="A pink and grey booklets&#10;&#10;AI-generated content may be incorrect.">
            <a:extLst>
              <a:ext uri="{FF2B5EF4-FFF2-40B4-BE49-F238E27FC236}">
                <a16:creationId xmlns:a16="http://schemas.microsoft.com/office/drawing/2014/main" id="{5B577992-C01A-38A5-D920-8A14A77A323C}"/>
              </a:ext>
            </a:extLst>
          </p:cNvPr>
          <p:cNvPicPr>
            <a:picLocks noChangeAspect="1"/>
          </p:cNvPicPr>
          <p:nvPr/>
        </p:nvPicPr>
        <p:blipFill>
          <a:blip r:embed="rId5"/>
          <a:srcRect l="16606" t="1663" r="16727" b="-1663"/>
          <a:stretch>
            <a:fillRect/>
          </a:stretch>
        </p:blipFill>
        <p:spPr>
          <a:xfrm rot="5400000">
            <a:off x="3350843" y="-9120"/>
            <a:ext cx="2999082" cy="3130327"/>
          </a:xfrm>
          <a:prstGeom prst="ellipse">
            <a:avLst/>
          </a:prstGeom>
        </p:spPr>
      </p:pic>
      <p:sp>
        <p:nvSpPr>
          <p:cNvPr id="8" name="Google Shape;440;p33">
            <a:extLst>
              <a:ext uri="{FF2B5EF4-FFF2-40B4-BE49-F238E27FC236}">
                <a16:creationId xmlns:a16="http://schemas.microsoft.com/office/drawing/2014/main" id="{89A5C3CC-DBE1-C7AF-7E1F-CEA578B9B8CC}"/>
              </a:ext>
            </a:extLst>
          </p:cNvPr>
          <p:cNvSpPr txBox="1"/>
          <p:nvPr/>
        </p:nvSpPr>
        <p:spPr>
          <a:xfrm>
            <a:off x="6577586" y="1541495"/>
            <a:ext cx="3830053" cy="743182"/>
          </a:xfrm>
          <a:prstGeom prst="rect">
            <a:avLst/>
          </a:prstGeom>
          <a:noFill/>
          <a:ln>
            <a:noFill/>
          </a:ln>
        </p:spPr>
        <p:txBody>
          <a:bodyPr spcFirstLastPara="1" wrap="square" lIns="91425" tIns="45700" rIns="91425" bIns="45700" anchor="t" anchorCtr="0">
            <a:normAutofit fontScale="92500"/>
          </a:bodyPr>
          <a:lstStyle/>
          <a:p>
            <a:pPr marL="0" marR="0" lvl="0" indent="0" algn="ctr" rtl="0">
              <a:lnSpc>
                <a:spcPct val="90000"/>
              </a:lnSpc>
              <a:spcBef>
                <a:spcPts val="0"/>
              </a:spcBef>
              <a:spcAft>
                <a:spcPts val="0"/>
              </a:spcAft>
              <a:buClr>
                <a:srgbClr val="65768E"/>
              </a:buClr>
              <a:buSzPts val="3600"/>
              <a:buFont typeface="Arial"/>
              <a:buNone/>
            </a:pPr>
            <a:r>
              <a:rPr lang="en-GB" sz="3600" b="1">
                <a:solidFill>
                  <a:srgbClr val="65768E"/>
                </a:solidFill>
                <a:latin typeface="Open Sans"/>
                <a:ea typeface="Open Sans"/>
                <a:cs typeface="Open Sans"/>
                <a:sym typeface="Open Sans"/>
              </a:rPr>
              <a:t>Self care journals</a:t>
            </a:r>
            <a:endParaRPr/>
          </a:p>
          <a:p>
            <a:pPr marL="0" marR="0" lvl="0" indent="0" algn="ctr" rtl="0">
              <a:lnSpc>
                <a:spcPct val="90000"/>
              </a:lnSpc>
              <a:spcBef>
                <a:spcPts val="1000"/>
              </a:spcBef>
              <a:spcAft>
                <a:spcPts val="0"/>
              </a:spcAft>
              <a:buClr>
                <a:schemeClr val="dk1"/>
              </a:buClr>
              <a:buSzPts val="2800"/>
              <a:buFont typeface="Arial"/>
              <a:buNone/>
            </a:pPr>
            <a:endParaRPr sz="2800" b="1">
              <a:solidFill>
                <a:schemeClr val="dk1"/>
              </a:solidFill>
              <a:latin typeface="Arial"/>
              <a:ea typeface="Arial"/>
              <a:cs typeface="Arial"/>
              <a:sym typeface="Arial"/>
            </a:endParaRPr>
          </a:p>
          <a:p>
            <a:pPr marL="0" marR="0" lvl="0" indent="0" algn="l" rtl="0">
              <a:lnSpc>
                <a:spcPct val="90000"/>
              </a:lnSpc>
              <a:spcBef>
                <a:spcPts val="1000"/>
              </a:spcBef>
              <a:spcAft>
                <a:spcPts val="0"/>
              </a:spcAft>
              <a:buClr>
                <a:schemeClr val="dk1"/>
              </a:buClr>
              <a:buSzPts val="2800"/>
              <a:buFont typeface="Arial"/>
              <a:buNone/>
            </a:pPr>
            <a:endParaRPr sz="2800">
              <a:solidFill>
                <a:schemeClr val="dk1"/>
              </a:solidFill>
              <a:latin typeface="Arial"/>
              <a:ea typeface="Arial"/>
              <a:cs typeface="Arial"/>
              <a:sym typeface="Arial"/>
            </a:endParaRPr>
          </a:p>
        </p:txBody>
      </p:sp>
      <p:pic>
        <p:nvPicPr>
          <p:cNvPr id="10" name="Picture 9" descr="A qr code on a white background&#10;&#10;AI-generated content may be incorrect.">
            <a:extLst>
              <a:ext uri="{FF2B5EF4-FFF2-40B4-BE49-F238E27FC236}">
                <a16:creationId xmlns:a16="http://schemas.microsoft.com/office/drawing/2014/main" id="{3A4C06DC-57B3-DACC-E64F-8B68614848C5}"/>
              </a:ext>
            </a:extLst>
          </p:cNvPr>
          <p:cNvPicPr>
            <a:picLocks noChangeAspect="1"/>
          </p:cNvPicPr>
          <p:nvPr/>
        </p:nvPicPr>
        <p:blipFill>
          <a:blip r:embed="rId6">
            <a:duotone>
              <a:schemeClr val="accent5">
                <a:shade val="45000"/>
                <a:satMod val="135000"/>
              </a:schemeClr>
              <a:prstClr val="white"/>
            </a:duotone>
            <a:alphaModFix/>
          </a:blip>
          <a:srcRect l="15566" t="8550" r="17714" b="9413"/>
          <a:stretch>
            <a:fillRect/>
          </a:stretch>
        </p:blipFill>
        <p:spPr>
          <a:xfrm>
            <a:off x="534331" y="207271"/>
            <a:ext cx="2588851" cy="2668448"/>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367"/>
        <p:cNvGrpSpPr/>
        <p:nvPr/>
      </p:nvGrpSpPr>
      <p:grpSpPr>
        <a:xfrm>
          <a:off x="0" y="0"/>
          <a:ext cx="0" cy="0"/>
          <a:chOff x="0" y="0"/>
          <a:chExt cx="0" cy="0"/>
        </a:xfrm>
      </p:grpSpPr>
      <p:sp>
        <p:nvSpPr>
          <p:cNvPr id="368" name="Google Shape;368;g2c6fe92ff09_0_0"/>
          <p:cNvSpPr txBox="1">
            <a:spLocks noGrp="1"/>
          </p:cNvSpPr>
          <p:nvPr>
            <p:ph type="sldNum" idx="4294967295"/>
          </p:nvPr>
        </p:nvSpPr>
        <p:spPr>
          <a:xfrm>
            <a:off x="8787150" y="6356325"/>
            <a:ext cx="2743200" cy="3651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36</a:t>
            </a:fld>
            <a:endParaRPr/>
          </a:p>
        </p:txBody>
      </p:sp>
      <p:pic>
        <p:nvPicPr>
          <p:cNvPr id="369" name="Google Shape;369;g2c6fe92ff09_0_0" descr="A picture containing text&#10;&#10;Description automatically generated"/>
          <p:cNvPicPr preferRelativeResize="0">
            <a:picLocks noGrp="1"/>
          </p:cNvPicPr>
          <p:nvPr>
            <p:ph type="body" idx="1"/>
          </p:nvPr>
        </p:nvPicPr>
        <p:blipFill rotWithShape="1">
          <a:blip r:embed="rId3">
            <a:alphaModFix/>
          </a:blip>
          <a:srcRect/>
          <a:stretch/>
        </p:blipFill>
        <p:spPr>
          <a:xfrm>
            <a:off x="4820459" y="685839"/>
            <a:ext cx="1492800" cy="2244000"/>
          </a:xfrm>
          <a:prstGeom prst="rect">
            <a:avLst/>
          </a:prstGeom>
          <a:noFill/>
          <a:ln>
            <a:noFill/>
          </a:ln>
        </p:spPr>
      </p:pic>
      <p:pic>
        <p:nvPicPr>
          <p:cNvPr id="370" name="Google Shape;370;g2c6fe92ff09_0_0" descr="Graphical user interface, text&#10;&#10;Description automatically generated"/>
          <p:cNvPicPr preferRelativeResize="0"/>
          <p:nvPr/>
        </p:nvPicPr>
        <p:blipFill rotWithShape="1">
          <a:blip r:embed="rId4">
            <a:alphaModFix/>
          </a:blip>
          <a:srcRect/>
          <a:stretch/>
        </p:blipFill>
        <p:spPr>
          <a:xfrm>
            <a:off x="3427500" y="685840"/>
            <a:ext cx="1375584" cy="2271254"/>
          </a:xfrm>
          <a:prstGeom prst="rect">
            <a:avLst/>
          </a:prstGeom>
          <a:noFill/>
          <a:ln>
            <a:noFill/>
          </a:ln>
        </p:spPr>
      </p:pic>
      <p:pic>
        <p:nvPicPr>
          <p:cNvPr id="371" name="Google Shape;371;g2c6fe92ff09_0_0" descr="Text&#10;&#10;Description automatically generated"/>
          <p:cNvPicPr preferRelativeResize="0"/>
          <p:nvPr/>
        </p:nvPicPr>
        <p:blipFill rotWithShape="1">
          <a:blip r:embed="rId5">
            <a:alphaModFix/>
          </a:blip>
          <a:srcRect t="8223"/>
          <a:stretch/>
        </p:blipFill>
        <p:spPr>
          <a:xfrm>
            <a:off x="9070216" y="685839"/>
            <a:ext cx="1412346" cy="2194862"/>
          </a:xfrm>
          <a:prstGeom prst="rect">
            <a:avLst/>
          </a:prstGeom>
          <a:noFill/>
          <a:ln>
            <a:noFill/>
          </a:ln>
        </p:spPr>
      </p:pic>
      <p:pic>
        <p:nvPicPr>
          <p:cNvPr id="372" name="Google Shape;372;g2c6fe92ff09_0_0" descr="A picture containing text, person, little, child&#10;&#10;Description automatically generated"/>
          <p:cNvPicPr preferRelativeResize="0"/>
          <p:nvPr/>
        </p:nvPicPr>
        <p:blipFill rotWithShape="1">
          <a:blip r:embed="rId6">
            <a:alphaModFix/>
          </a:blip>
          <a:srcRect b="8892"/>
          <a:stretch/>
        </p:blipFill>
        <p:spPr>
          <a:xfrm>
            <a:off x="8291778" y="2929702"/>
            <a:ext cx="1492910" cy="2295853"/>
          </a:xfrm>
          <a:prstGeom prst="rect">
            <a:avLst/>
          </a:prstGeom>
          <a:noFill/>
          <a:ln>
            <a:noFill/>
          </a:ln>
        </p:spPr>
      </p:pic>
      <p:pic>
        <p:nvPicPr>
          <p:cNvPr id="373" name="Google Shape;373;g2c6fe92ff09_0_0" descr="Text&#10;&#10;Description automatically generated with medium confidence"/>
          <p:cNvPicPr preferRelativeResize="0"/>
          <p:nvPr/>
        </p:nvPicPr>
        <p:blipFill rotWithShape="1">
          <a:blip r:embed="rId7">
            <a:alphaModFix/>
          </a:blip>
          <a:srcRect/>
          <a:stretch/>
        </p:blipFill>
        <p:spPr>
          <a:xfrm>
            <a:off x="3726284" y="2929702"/>
            <a:ext cx="1520207" cy="2271253"/>
          </a:xfrm>
          <a:prstGeom prst="rect">
            <a:avLst/>
          </a:prstGeom>
          <a:noFill/>
          <a:ln>
            <a:noFill/>
          </a:ln>
        </p:spPr>
      </p:pic>
      <p:pic>
        <p:nvPicPr>
          <p:cNvPr id="374" name="Google Shape;374;g2c6fe92ff09_0_0" descr="Graphical user interface, text&#10;&#10;Description automatically generated"/>
          <p:cNvPicPr preferRelativeResize="0"/>
          <p:nvPr/>
        </p:nvPicPr>
        <p:blipFill rotWithShape="1">
          <a:blip r:embed="rId8">
            <a:alphaModFix/>
          </a:blip>
          <a:srcRect b="6890"/>
          <a:stretch/>
        </p:blipFill>
        <p:spPr>
          <a:xfrm>
            <a:off x="9810334" y="2957094"/>
            <a:ext cx="1492909" cy="2293835"/>
          </a:xfrm>
          <a:prstGeom prst="rect">
            <a:avLst/>
          </a:prstGeom>
          <a:noFill/>
          <a:ln>
            <a:noFill/>
          </a:ln>
        </p:spPr>
      </p:pic>
      <p:pic>
        <p:nvPicPr>
          <p:cNvPr id="375" name="Google Shape;375;g2c6fe92ff09_0_0" descr="A picture containing text&#10;&#10;Description automatically generated"/>
          <p:cNvPicPr preferRelativeResize="0"/>
          <p:nvPr/>
        </p:nvPicPr>
        <p:blipFill rotWithShape="1">
          <a:blip r:embed="rId9">
            <a:alphaModFix/>
          </a:blip>
          <a:srcRect/>
          <a:stretch/>
        </p:blipFill>
        <p:spPr>
          <a:xfrm>
            <a:off x="5279213" y="2957094"/>
            <a:ext cx="1457489" cy="2271254"/>
          </a:xfrm>
          <a:prstGeom prst="rect">
            <a:avLst/>
          </a:prstGeom>
          <a:noFill/>
          <a:ln>
            <a:noFill/>
          </a:ln>
        </p:spPr>
      </p:pic>
      <p:pic>
        <p:nvPicPr>
          <p:cNvPr id="376" name="Google Shape;376;g2c6fe92ff09_0_0" descr="A picture containing application&#10;&#10;Description automatically generated"/>
          <p:cNvPicPr preferRelativeResize="0"/>
          <p:nvPr/>
        </p:nvPicPr>
        <p:blipFill rotWithShape="1">
          <a:blip r:embed="rId10">
            <a:alphaModFix/>
          </a:blip>
          <a:srcRect t="4409" b="3914"/>
          <a:stretch/>
        </p:blipFill>
        <p:spPr>
          <a:xfrm>
            <a:off x="6773221" y="2935518"/>
            <a:ext cx="1492911" cy="2322306"/>
          </a:xfrm>
          <a:prstGeom prst="rect">
            <a:avLst/>
          </a:prstGeom>
          <a:noFill/>
          <a:ln>
            <a:noFill/>
          </a:ln>
        </p:spPr>
      </p:pic>
      <p:pic>
        <p:nvPicPr>
          <p:cNvPr id="377" name="Google Shape;377;g2c6fe92ff09_0_0" descr="Diagram&#10;&#10;Description automatically generated"/>
          <p:cNvPicPr preferRelativeResize="0"/>
          <p:nvPr/>
        </p:nvPicPr>
        <p:blipFill rotWithShape="1">
          <a:blip r:embed="rId11">
            <a:alphaModFix/>
          </a:blip>
          <a:srcRect/>
          <a:stretch/>
        </p:blipFill>
        <p:spPr>
          <a:xfrm>
            <a:off x="7694632" y="685840"/>
            <a:ext cx="1375584" cy="2260162"/>
          </a:xfrm>
          <a:prstGeom prst="rect">
            <a:avLst/>
          </a:prstGeom>
          <a:noFill/>
          <a:ln>
            <a:noFill/>
          </a:ln>
        </p:spPr>
      </p:pic>
      <p:pic>
        <p:nvPicPr>
          <p:cNvPr id="378" name="Google Shape;378;g2c6fe92ff09_0_0" descr="Graphical user interface, application&#10;&#10;Description automatically generated"/>
          <p:cNvPicPr preferRelativeResize="0"/>
          <p:nvPr/>
        </p:nvPicPr>
        <p:blipFill rotWithShape="1">
          <a:blip r:embed="rId12">
            <a:alphaModFix/>
          </a:blip>
          <a:srcRect b="9518"/>
          <a:stretch/>
        </p:blipFill>
        <p:spPr>
          <a:xfrm>
            <a:off x="6295324" y="685840"/>
            <a:ext cx="1448433" cy="2243862"/>
          </a:xfrm>
          <a:prstGeom prst="rect">
            <a:avLst/>
          </a:prstGeom>
          <a:noFill/>
          <a:ln>
            <a:noFill/>
          </a:ln>
        </p:spPr>
      </p:pic>
      <p:sp>
        <p:nvSpPr>
          <p:cNvPr id="379" name="Google Shape;379;g2c6fe92ff09_0_0"/>
          <p:cNvSpPr/>
          <p:nvPr/>
        </p:nvSpPr>
        <p:spPr>
          <a:xfrm>
            <a:off x="316911" y="3168784"/>
            <a:ext cx="3372900" cy="3187500"/>
          </a:xfrm>
          <a:prstGeom prst="ellipse">
            <a:avLst/>
          </a:prstGeom>
          <a:solidFill>
            <a:srgbClr val="F7941E"/>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4000">
                <a:solidFill>
                  <a:schemeClr val="lt1"/>
                </a:solidFill>
                <a:latin typeface="Arial"/>
                <a:ea typeface="Arial"/>
                <a:cs typeface="Arial"/>
                <a:sym typeface="Arial"/>
              </a:rPr>
              <a:t>Further reading</a:t>
            </a:r>
            <a:endParaRPr sz="4000">
              <a:solidFill>
                <a:schemeClr val="lt1"/>
              </a:solidFill>
              <a:latin typeface="Arial"/>
              <a:ea typeface="Arial"/>
              <a:cs typeface="Arial"/>
              <a:sym typeface="Arial"/>
            </a:endParaRPr>
          </a:p>
        </p:txBody>
      </p:sp>
      <p:pic>
        <p:nvPicPr>
          <p:cNvPr id="380" name="Google Shape;380;g2c6fe92ff09_0_0" descr="Graphical user interface, text, chat or text message&#10;&#10;Description automatically generated"/>
          <p:cNvPicPr preferRelativeResize="0"/>
          <p:nvPr/>
        </p:nvPicPr>
        <p:blipFill rotWithShape="1">
          <a:blip r:embed="rId13">
            <a:alphaModFix/>
          </a:blip>
          <a:srcRect/>
          <a:stretch/>
        </p:blipFill>
        <p:spPr>
          <a:xfrm>
            <a:off x="1897161" y="685838"/>
            <a:ext cx="1492911" cy="2271227"/>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385"/>
        <p:cNvGrpSpPr/>
        <p:nvPr/>
      </p:nvGrpSpPr>
      <p:grpSpPr>
        <a:xfrm>
          <a:off x="0" y="0"/>
          <a:ext cx="0" cy="0"/>
          <a:chOff x="0" y="0"/>
          <a:chExt cx="0" cy="0"/>
        </a:xfrm>
      </p:grpSpPr>
      <p:pic>
        <p:nvPicPr>
          <p:cNvPr id="386" name="Google Shape;386;g2c62911060a_0_20" descr="A black background with blue letters&#10;&#10;Description automatically generated"/>
          <p:cNvPicPr preferRelativeResize="0"/>
          <p:nvPr/>
        </p:nvPicPr>
        <p:blipFill rotWithShape="1">
          <a:blip r:embed="rId3">
            <a:alphaModFix/>
          </a:blip>
          <a:srcRect/>
          <a:stretch/>
        </p:blipFill>
        <p:spPr>
          <a:xfrm>
            <a:off x="842549" y="706687"/>
            <a:ext cx="9782656" cy="1371493"/>
          </a:xfrm>
          <a:prstGeom prst="rect">
            <a:avLst/>
          </a:prstGeom>
          <a:noFill/>
          <a:ln>
            <a:noFill/>
          </a:ln>
        </p:spPr>
      </p:pic>
      <p:sp>
        <p:nvSpPr>
          <p:cNvPr id="387" name="Google Shape;387;g2c62911060a_0_20"/>
          <p:cNvSpPr txBox="1"/>
          <p:nvPr/>
        </p:nvSpPr>
        <p:spPr>
          <a:xfrm>
            <a:off x="977977" y="2453637"/>
            <a:ext cx="9511800" cy="31707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000"/>
              <a:buFont typeface="Arial"/>
              <a:buNone/>
            </a:pPr>
            <a:r>
              <a:rPr lang="en-US" sz="3200">
                <a:solidFill>
                  <a:schemeClr val="dk2"/>
                </a:solidFill>
                <a:latin typeface="Open Sans" panose="020B0606030504020204" pitchFamily="34" charset="0"/>
                <a:ea typeface="Open Sans" panose="020B0606030504020204" pitchFamily="34" charset="0"/>
                <a:cs typeface="Open Sans" panose="020B0606030504020204" pitchFamily="34" charset="0"/>
                <a:sym typeface="Open Sans"/>
              </a:rPr>
              <a:t>Thank you for coming!</a:t>
            </a:r>
            <a:endParaRPr sz="3200">
              <a:solidFill>
                <a:schemeClr val="dk2"/>
              </a:solidFill>
              <a:latin typeface="Open Sans" panose="020B0606030504020204" pitchFamily="34" charset="0"/>
              <a:ea typeface="Open Sans" panose="020B0606030504020204" pitchFamily="34" charset="0"/>
              <a:cs typeface="Open Sans" panose="020B0606030504020204" pitchFamily="34" charset="0"/>
              <a:sym typeface="Open Sans"/>
            </a:endParaRPr>
          </a:p>
          <a:p>
            <a:pPr marL="0" marR="0" lvl="0" indent="0" algn="ctr" rtl="0">
              <a:lnSpc>
                <a:spcPct val="100000"/>
              </a:lnSpc>
              <a:spcBef>
                <a:spcPts val="0"/>
              </a:spcBef>
              <a:spcAft>
                <a:spcPts val="0"/>
              </a:spcAft>
              <a:buClr>
                <a:srgbClr val="000000"/>
              </a:buClr>
              <a:buSzPts val="4000"/>
              <a:buFont typeface="Arial"/>
              <a:buNone/>
            </a:pPr>
            <a:endParaRPr sz="1800">
              <a:solidFill>
                <a:schemeClr val="dk2"/>
              </a:solidFill>
              <a:latin typeface="Open Sans" panose="020B0606030504020204" pitchFamily="34" charset="0"/>
              <a:ea typeface="Open Sans" panose="020B0606030504020204" pitchFamily="34" charset="0"/>
              <a:cs typeface="Open Sans" panose="020B0606030504020204" pitchFamily="34" charset="0"/>
              <a:sym typeface="Open Sans"/>
            </a:endParaRPr>
          </a:p>
          <a:p>
            <a:pPr marL="0" marR="0" lvl="0" indent="0" algn="ctr" rtl="0">
              <a:lnSpc>
                <a:spcPct val="100000"/>
              </a:lnSpc>
              <a:spcBef>
                <a:spcPts val="0"/>
              </a:spcBef>
              <a:spcAft>
                <a:spcPts val="0"/>
              </a:spcAft>
              <a:buClr>
                <a:srgbClr val="000000"/>
              </a:buClr>
              <a:buSzPts val="4000"/>
              <a:buFont typeface="Arial"/>
              <a:buNone/>
            </a:pPr>
            <a:endParaRPr sz="1800">
              <a:solidFill>
                <a:schemeClr val="dk2"/>
              </a:solidFill>
              <a:latin typeface="Open Sans" panose="020B0606030504020204" pitchFamily="34" charset="0"/>
              <a:ea typeface="Open Sans" panose="020B0606030504020204" pitchFamily="34" charset="0"/>
              <a:cs typeface="Open Sans" panose="020B0606030504020204" pitchFamily="34" charset="0"/>
              <a:sym typeface="Open Sans"/>
            </a:endParaRPr>
          </a:p>
          <a:p>
            <a:pPr marL="0" marR="0" lvl="0" indent="0" algn="ctr" rtl="0">
              <a:lnSpc>
                <a:spcPct val="100000"/>
              </a:lnSpc>
              <a:spcBef>
                <a:spcPts val="0"/>
              </a:spcBef>
              <a:spcAft>
                <a:spcPts val="0"/>
              </a:spcAft>
              <a:buClr>
                <a:srgbClr val="000000"/>
              </a:buClr>
              <a:buSzPts val="4000"/>
              <a:buFont typeface="Arial"/>
              <a:buNone/>
            </a:pPr>
            <a:r>
              <a:rPr lang="en-US" sz="3200">
                <a:solidFill>
                  <a:schemeClr val="dk2"/>
                </a:solidFill>
                <a:latin typeface="Open Sans" panose="020B0606030504020204" pitchFamily="34" charset="0"/>
                <a:ea typeface="Open Sans" panose="020B0606030504020204" pitchFamily="34" charset="0"/>
                <a:cs typeface="Open Sans" panose="020B0606030504020204" pitchFamily="34" charset="0"/>
                <a:sym typeface="Open Sans"/>
              </a:rPr>
              <a:t>Sign up to receive learning soundbites</a:t>
            </a:r>
            <a:endParaRPr sz="3200">
              <a:solidFill>
                <a:schemeClr val="dk2"/>
              </a:solidFill>
              <a:latin typeface="Open Sans" panose="020B0606030504020204" pitchFamily="34" charset="0"/>
              <a:ea typeface="Open Sans" panose="020B0606030504020204" pitchFamily="34" charset="0"/>
              <a:cs typeface="Open Sans" panose="020B0606030504020204" pitchFamily="34" charset="0"/>
              <a:sym typeface="Open Sans"/>
            </a:endParaRPr>
          </a:p>
          <a:p>
            <a:pPr marL="0" marR="0" lvl="0" indent="0" algn="ctr" rtl="0">
              <a:lnSpc>
                <a:spcPct val="100000"/>
              </a:lnSpc>
              <a:spcBef>
                <a:spcPts val="0"/>
              </a:spcBef>
              <a:spcAft>
                <a:spcPts val="0"/>
              </a:spcAft>
              <a:buClr>
                <a:srgbClr val="000000"/>
              </a:buClr>
              <a:buSzPts val="4000"/>
              <a:buFont typeface="Arial"/>
              <a:buNone/>
            </a:pPr>
            <a:r>
              <a:rPr lang="en-US" sz="3200">
                <a:solidFill>
                  <a:schemeClr val="dk2"/>
                </a:solidFill>
                <a:latin typeface="Open Sans" panose="020B0606030504020204" pitchFamily="34" charset="0"/>
                <a:ea typeface="Open Sans" panose="020B0606030504020204" pitchFamily="34" charset="0"/>
                <a:cs typeface="Open Sans" panose="020B0606030504020204" pitchFamily="34" charset="0"/>
                <a:sym typeface="Open Sans"/>
              </a:rPr>
              <a:t>&amp; to hear about other trainings at: </a:t>
            </a:r>
            <a:endParaRPr sz="3200">
              <a:solidFill>
                <a:schemeClr val="dk2"/>
              </a:solidFill>
              <a:latin typeface="Open Sans" panose="020B0606030504020204" pitchFamily="34" charset="0"/>
              <a:ea typeface="Open Sans" panose="020B0606030504020204" pitchFamily="34" charset="0"/>
              <a:cs typeface="Open Sans" panose="020B0606030504020204" pitchFamily="34" charset="0"/>
              <a:sym typeface="Open Sans"/>
            </a:endParaRPr>
          </a:p>
          <a:p>
            <a:pPr marL="0" marR="0" lvl="0" indent="0" algn="ctr" rtl="0">
              <a:lnSpc>
                <a:spcPct val="100000"/>
              </a:lnSpc>
              <a:spcBef>
                <a:spcPts val="0"/>
              </a:spcBef>
              <a:spcAft>
                <a:spcPts val="0"/>
              </a:spcAft>
              <a:buClr>
                <a:srgbClr val="000000"/>
              </a:buClr>
              <a:buSzPts val="4000"/>
              <a:buFont typeface="Arial"/>
              <a:buNone/>
            </a:pPr>
            <a:endParaRPr sz="1800">
              <a:solidFill>
                <a:schemeClr val="dk2"/>
              </a:solidFill>
              <a:latin typeface="Open Sans" panose="020B0606030504020204" pitchFamily="34" charset="0"/>
              <a:ea typeface="Open Sans" panose="020B0606030504020204" pitchFamily="34" charset="0"/>
              <a:cs typeface="Open Sans" panose="020B0606030504020204" pitchFamily="34" charset="0"/>
              <a:sym typeface="Open Sans"/>
            </a:endParaRPr>
          </a:p>
          <a:p>
            <a:pPr marL="0" marR="0" lvl="0" indent="0" algn="ctr" rtl="0">
              <a:lnSpc>
                <a:spcPct val="100000"/>
              </a:lnSpc>
              <a:spcBef>
                <a:spcPts val="0"/>
              </a:spcBef>
              <a:spcAft>
                <a:spcPts val="0"/>
              </a:spcAft>
              <a:buClr>
                <a:srgbClr val="000000"/>
              </a:buClr>
              <a:buSzPts val="4000"/>
              <a:buFont typeface="Arial"/>
              <a:buNone/>
            </a:pPr>
            <a:endParaRPr sz="1800">
              <a:solidFill>
                <a:schemeClr val="dk2"/>
              </a:solidFill>
              <a:latin typeface="Open Sans" panose="020B0606030504020204" pitchFamily="34" charset="0"/>
              <a:ea typeface="Open Sans" panose="020B0606030504020204" pitchFamily="34" charset="0"/>
              <a:cs typeface="Open Sans" panose="020B0606030504020204" pitchFamily="34" charset="0"/>
              <a:sym typeface="Open Sans"/>
            </a:endParaRPr>
          </a:p>
          <a:p>
            <a:pPr marL="0" marR="0" lvl="0" indent="0" algn="ctr" rtl="0">
              <a:lnSpc>
                <a:spcPct val="100000"/>
              </a:lnSpc>
              <a:spcBef>
                <a:spcPts val="0"/>
              </a:spcBef>
              <a:spcAft>
                <a:spcPts val="0"/>
              </a:spcAft>
              <a:buClr>
                <a:srgbClr val="000000"/>
              </a:buClr>
              <a:buSzPts val="4000"/>
              <a:buFont typeface="Arial"/>
              <a:buNone/>
            </a:pPr>
            <a:r>
              <a:rPr lang="en-US" sz="3200" err="1">
                <a:solidFill>
                  <a:schemeClr val="dk2"/>
                </a:solidFill>
                <a:latin typeface="Open Sans" panose="020B0606030504020204" pitchFamily="34" charset="0"/>
                <a:ea typeface="Open Sans" panose="020B0606030504020204" pitchFamily="34" charset="0"/>
                <a:cs typeface="Open Sans" panose="020B0606030504020204" pitchFamily="34" charset="0"/>
                <a:sym typeface="Open Sans"/>
              </a:rPr>
              <a:t>www.jointhedots.solutions</a:t>
            </a:r>
            <a:endParaRPr sz="1200">
              <a:latin typeface="Open Sans" panose="020B0606030504020204" pitchFamily="34" charset="0"/>
              <a:ea typeface="Open Sans" panose="020B0606030504020204" pitchFamily="34" charset="0"/>
              <a:cs typeface="Open Sans" panose="020B0606030504020204" pitchFamily="34" charset="0"/>
              <a:sym typeface="Open Sans"/>
            </a:endParaRPr>
          </a:p>
        </p:txBody>
      </p:sp>
      <p:pic>
        <p:nvPicPr>
          <p:cNvPr id="388" name="Google Shape;388;g2c62911060a_0_20"/>
          <p:cNvPicPr preferRelativeResize="0"/>
          <p:nvPr/>
        </p:nvPicPr>
        <p:blipFill>
          <a:blip r:embed="rId4">
            <a:alphaModFix/>
          </a:blip>
          <a:stretch>
            <a:fillRect/>
          </a:stretch>
        </p:blipFill>
        <p:spPr>
          <a:xfrm>
            <a:off x="120650" y="4529225"/>
            <a:ext cx="2188375" cy="2190224"/>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15265</TotalTime>
  <Words>1156</Words>
  <Application>Microsoft Macintosh PowerPoint</Application>
  <PresentationFormat>Widescreen</PresentationFormat>
  <Paragraphs>295</Paragraphs>
  <Slides>37</Slides>
  <Notes>36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37</vt:i4>
      </vt:variant>
    </vt:vector>
  </HeadingPairs>
  <TitlesOfParts>
    <vt:vector size="43" baseType="lpstr">
      <vt:lpstr>Monotype Sorts</vt:lpstr>
      <vt:lpstr>Open Sans</vt:lpstr>
      <vt:lpstr>Calibri</vt:lpstr>
      <vt:lpstr>Arial</vt:lpstr>
      <vt:lpstr>Abadi</vt:lpstr>
      <vt:lpstr>Office Theme</vt:lpstr>
      <vt:lpstr>PowerPoint Presentation</vt:lpstr>
      <vt:lpstr>Agreeing together</vt:lpstr>
      <vt:lpstr>PowerPoint Presentation</vt:lpstr>
      <vt:lpstr>On a scale of 0-5 Please rate your current knowledge  5 means that I am very familiar with this, 1 means I have no knowledge </vt:lpstr>
      <vt:lpstr>What is trauma? </vt:lpstr>
      <vt:lpstr>PowerPoint Presentation</vt:lpstr>
      <vt:lpstr>Statistics</vt:lpstr>
      <vt:lpstr>Are our services trauma reducing or trauma inducing?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Early sensory development</vt:lpstr>
      <vt:lpstr>PowerPoint Presentation</vt:lpstr>
      <vt:lpstr>Behaviour = communication Think attachment seeking – not attention seeking</vt:lpstr>
      <vt:lpstr>PowerPoint Presentation</vt:lpstr>
      <vt:lpstr>PowerPoint Presentation</vt:lpstr>
      <vt:lpstr>The marks of a trauma sensitive culture:</vt:lpstr>
      <vt:lpstr>Create safety in 4 areas:</vt:lpstr>
      <vt:lpstr>PowerPoint Presentation</vt:lpstr>
      <vt:lpstr>PowerPoint Presentation</vt:lpstr>
      <vt:lpstr>PowerPoint Presentation</vt:lpstr>
      <vt:lpstr>PowerPoint Presentation</vt:lpstr>
      <vt:lpstr>PowerPoint Presentation</vt:lpstr>
      <vt:lpstr>Activities</vt:lpstr>
      <vt:lpstr>PowerPoint Presentation</vt:lpstr>
      <vt:lpstr>PowerPoint Presentation</vt:lpstr>
      <vt:lpstr>What did Jesus do? </vt:lpstr>
      <vt:lpstr>Challenges of culture shaping</vt:lpstr>
      <vt:lpstr>On a scale of 0-5 Please rate your current knowledge  5 means that I am very familiar with this, 1 means I have no knowledge </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Ruth Marguerite Stephens (Student)</dc:creator>
  <cp:lastModifiedBy>Ruth Stephens</cp:lastModifiedBy>
  <cp:revision>47</cp:revision>
  <cp:lastPrinted>2026-03-31T15:47:24Z</cp:lastPrinted>
  <dcterms:created xsi:type="dcterms:W3CDTF">2020-11-18T10:28:11Z</dcterms:created>
  <dcterms:modified xsi:type="dcterms:W3CDTF">2026-03-31T15:47:47Z</dcterms:modified>
</cp:coreProperties>
</file>