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LxobxC/rT0IqZGOhEKgHjy4cP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9" d="100"/>
          <a:sy n="149" d="100"/>
        </p:scale>
        <p:origin x="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300" b="0" i="0" u="none" strike="noStrike" kern="1200" baseline="0">
                <a:solidFill>
                  <a:srgbClr val="1C0F08"/>
                </a:solidFill>
                <a:latin typeface="Arial" panose="020B0604020202020204"/>
                <a:ea typeface="+mn-ea"/>
                <a:cs typeface="+mn-cs"/>
              </a:defRPr>
            </a:pPr>
            <a:r>
              <a:rPr lang="en-GB" sz="1300" b="0" i="0" u="none" strike="noStrike">
                <a:solidFill>
                  <a:srgbClr val="1C0F08"/>
                </a:solidFill>
                <a:latin typeface="Arial" panose="020B0604020202020204"/>
              </a:rPr>
              <a:t>Traveller Community Sub-Group Population Breakdown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</c:v>
                </c:pt>
              </c:strCache>
            </c:strRef>
          </c:tx>
          <c:spPr>
            <a:solidFill>
              <a:srgbClr val="7B3F2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12F-0F43-A280-6131DCC82640}"/>
              </c:ext>
            </c:extLst>
          </c:dPt>
          <c:dPt>
            <c:idx val="1"/>
            <c:invertIfNegative val="0"/>
            <c:bubble3D val="0"/>
            <c:spPr>
              <a:solidFill>
                <a:srgbClr val="C4983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12F-0F43-A280-6131DCC82640}"/>
              </c:ext>
            </c:extLst>
          </c:dPt>
          <c:dPt>
            <c:idx val="2"/>
            <c:invertIfNegative val="0"/>
            <c:bubble3D val="0"/>
            <c:spPr>
              <a:solidFill>
                <a:srgbClr val="8B5E3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12F-0F43-A280-6131DCC82640}"/>
              </c:ext>
            </c:extLst>
          </c:dPt>
          <c:dPt>
            <c:idx val="3"/>
            <c:invertIfNegative val="0"/>
            <c:bubble3D val="0"/>
            <c:spPr>
              <a:solidFill>
                <a:srgbClr val="A0784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12F-0F43-A280-6131DCC82640}"/>
              </c:ext>
            </c:extLst>
          </c:dPt>
          <c:dPt>
            <c:idx val="4"/>
            <c:invertIfNegative val="0"/>
            <c:bubble3D val="0"/>
            <c:spPr>
              <a:solidFill>
                <a:srgbClr val="C4983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D12F-0F43-A280-6131DCC82640}"/>
              </c:ext>
            </c:extLst>
          </c:dPt>
          <c:dPt>
            <c:idx val="5"/>
            <c:invertIfNegative val="0"/>
            <c:bubble3D val="0"/>
            <c:spPr>
              <a:solidFill>
                <a:srgbClr val="D4A85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D12F-0F43-A280-6131DCC8264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200" b="0" i="0" u="none" strike="noStrike" kern="1200" baseline="0">
                    <a:solidFill>
                      <a:srgbClr val="1A1A1A"/>
                    </a:solidFill>
                    <a:latin typeface="Arial" panose="020B0604020202020204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Gypsy/Irish
Traveller</c:v>
                </c:pt>
                <c:pt idx="1">
                  <c:v>Gypsy/
Romany</c:v>
                </c:pt>
                <c:pt idx="2">
                  <c:v>Traveller</c:v>
                </c:pt>
                <c:pt idx="3">
                  <c:v>Roma</c:v>
                </c:pt>
                <c:pt idx="4">
                  <c:v>Irish
Traveller</c:v>
                </c:pt>
                <c:pt idx="5">
                  <c:v>Welsh
Traveller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54962</c:v>
                </c:pt>
                <c:pt idx="1">
                  <c:v>1712</c:v>
                </c:pt>
                <c:pt idx="2">
                  <c:v>1165</c:v>
                </c:pt>
                <c:pt idx="3">
                  <c:v>730</c:v>
                </c:pt>
                <c:pt idx="4">
                  <c:v>52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12F-0F43-A280-6131DCC826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444444"/>
                </a:solidFill>
                <a:latin typeface="Arial" panose="020B0604020202020204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444444"/>
                </a:solidFill>
                <a:latin typeface="Arial" panose="020B0604020202020204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  <c:extLst>
      <c:ext uri="{0b15fc19-7d7d-44ad-8c2d-2c3a37ce22c3}">
        <chartProps xmlns="https://web.wps.cn/et/2018/main" chartId="{eceef864-d180-47d1-8b23-9b0579f06e77}"/>
      </c:ext>
    </c:extLst>
  </c:chart>
  <c:spPr>
    <a:solidFill>
      <a:srgbClr val="FBF7F0"/>
    </a:solidFill>
    <a:ln>
      <a:noFill/>
    </a:ln>
    <a:effectLst/>
  </c:spPr>
  <c:txPr>
    <a:bodyPr/>
    <a:lstStyle/>
    <a:p>
      <a:pPr>
        <a:defRPr lang="en-US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1C0F08"/>
                </a:solidFill>
                <a:latin typeface="Arial" panose="020B0604020202020204"/>
                <a:ea typeface="+mn-ea"/>
                <a:cs typeface="+mn-cs"/>
              </a:defRPr>
            </a:pPr>
            <a:r>
              <a:rPr lang="en-GB" sz="1200" b="0" i="0" u="none" strike="noStrike">
                <a:solidFill>
                  <a:srgbClr val="1C0F08"/>
                </a:solidFill>
                <a:latin typeface="Arial" panose="020B0604020202020204"/>
              </a:rPr>
              <a:t>GRT Population Estimates Compared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 Estimate</c:v>
                </c:pt>
              </c:strCache>
            </c:strRef>
          </c:tx>
          <c:spPr>
            <a:solidFill>
              <a:srgbClr val="7B3F2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027-434D-8FB4-747DE5CDC25F}"/>
              </c:ext>
            </c:extLst>
          </c:dPt>
          <c:dPt>
            <c:idx val="1"/>
            <c:invertIfNegative val="0"/>
            <c:bubble3D val="0"/>
            <c:spPr>
              <a:solidFill>
                <a:srgbClr val="A0784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1027-434D-8FB4-747DE5CDC25F}"/>
              </c:ext>
            </c:extLst>
          </c:dPt>
          <c:dPt>
            <c:idx val="2"/>
            <c:invertIfNegative val="0"/>
            <c:bubble3D val="0"/>
            <c:spPr>
              <a:solidFill>
                <a:srgbClr val="C4983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1027-434D-8FB4-747DE5CDC25F}"/>
              </c:ext>
            </c:extLst>
          </c:dPt>
          <c:dPt>
            <c:idx val="3"/>
            <c:invertIfNegative val="0"/>
            <c:bubble3D val="0"/>
            <c:spPr>
              <a:solidFill>
                <a:srgbClr val="6B422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1027-434D-8FB4-747DE5CDC25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rgbClr val="1A1A1A"/>
                    </a:solidFill>
                    <a:latin typeface="Arial" panose="020B0604020202020204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2011 Census
(Official)</c:v>
                </c:pt>
                <c:pt idx="1">
                  <c:v>Local Needs
Assessments</c:v>
                </c:pt>
                <c:pt idx="2">
                  <c:v>Academic
Estimates (Low)</c:v>
                </c:pt>
                <c:pt idx="3">
                  <c:v>Academic
Estimates (High)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57680</c:v>
                </c:pt>
                <c:pt idx="1">
                  <c:v>120000</c:v>
                </c:pt>
                <c:pt idx="2">
                  <c:v>120000</c:v>
                </c:pt>
                <c:pt idx="3">
                  <c:v>300000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27-434D-8FB4-747DE5CDC2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333333"/>
                </a:solidFill>
                <a:latin typeface="Arial" panose="020B0604020202020204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555555"/>
                </a:solidFill>
                <a:latin typeface="Arial" panose="020B0604020202020204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  <c:extLst>
      <c:ext uri="{0b15fc19-7d7d-44ad-8c2d-2c3a37ce22c3}">
        <chartProps xmlns="https://web.wps.cn/et/2018/main" chartId="{a0af4717-7329-46bf-bef3-832b18a1ea16}"/>
      </c:ext>
    </c:extLst>
  </c:chart>
  <c:spPr>
    <a:solidFill>
      <a:srgbClr val="F8F4EE"/>
    </a:solidFill>
    <a:ln>
      <a:noFill/>
    </a:ln>
    <a:effectLst/>
  </c:spPr>
  <c:txPr>
    <a:bodyPr/>
    <a:lstStyle/>
    <a:p>
      <a:pPr>
        <a:defRPr lang="en-US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1C0F08"/>
                </a:solidFill>
                <a:latin typeface="Arial" panose="020B0604020202020204"/>
                <a:ea typeface="+mn-ea"/>
                <a:cs typeface="+mn-cs"/>
              </a:defRPr>
            </a:pPr>
            <a:r>
              <a:rPr lang="en-GB" sz="1200" b="0" i="0" u="none" strike="noStrike">
                <a:solidFill>
                  <a:srgbClr val="1C0F08"/>
                </a:solidFill>
                <a:latin typeface="Arial" panose="020B0604020202020204"/>
              </a:rPr>
              <a:t>The Data Gap (up to 300,000 total)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B3F2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1D2-094D-9B1B-F9F1CD25D962}"/>
              </c:ext>
            </c:extLst>
          </c:dPt>
          <c:dPt>
            <c:idx val="1"/>
            <c:bubble3D val="0"/>
            <c:spPr>
              <a:solidFill>
                <a:srgbClr val="C4983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1D2-094D-9B1B-F9F1CD25D962}"/>
              </c:ext>
            </c:extLst>
          </c:dPt>
          <c:dPt>
            <c:idx val="2"/>
            <c:bubble3D val="0"/>
            <c:spPr>
              <a:solidFill>
                <a:srgbClr val="E2D5C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51D2-094D-9B1B-F9F1CD25D962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Census Count</c:v>
                </c:pt>
                <c:pt idx="1">
                  <c:v>Estimated Gap (Local)</c:v>
                </c:pt>
                <c:pt idx="2">
                  <c:v>Estimated Gap (Academic)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57680</c:v>
                </c:pt>
                <c:pt idx="1">
                  <c:v>62320</c:v>
                </c:pt>
                <c:pt idx="2">
                  <c:v>180000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D2-094D-9B1B-F9F1CD25D96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 rot="0" spcFirstLastPara="0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  <c:extLst>
      <c:ext uri="{0b15fc19-7d7d-44ad-8c2d-2c3a37ce22c3}">
        <chartProps xmlns="https://web.wps.cn/et/2018/main" chartId="{8cee6b98-ce0b-4d20-8c02-1a12c07a6c9b}"/>
      </c:ext>
    </c:extLst>
  </c:chart>
  <c:spPr>
    <a:solidFill>
      <a:srgbClr val="F8F4EE"/>
    </a:solidFill>
    <a:ln>
      <a:noFill/>
    </a:ln>
    <a:effectLst/>
  </c:spPr>
  <c:txPr>
    <a:bodyPr/>
    <a:lstStyle/>
    <a:p>
      <a:pPr>
        <a:defRPr lang="en-US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300" b="0" i="0" u="none" strike="noStrike" kern="1200" baseline="0">
                <a:solidFill>
                  <a:srgbClr val="1C0F08"/>
                </a:solidFill>
                <a:latin typeface="Arial" panose="020B0604020202020204"/>
                <a:ea typeface="+mn-ea"/>
                <a:cs typeface="+mn-cs"/>
              </a:defRPr>
            </a:pPr>
            <a:r>
              <a:rPr lang="en-GB" sz="1300" b="0" i="0" u="none" strike="noStrike">
                <a:solidFill>
                  <a:srgbClr val="1C0F08"/>
                </a:solidFill>
                <a:latin typeface="Arial" panose="020B0604020202020204"/>
              </a:rPr>
              <a:t>Traveller community vs General Population Health Indicators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GRT Community (%)</c:v>
                </c:pt>
              </c:strCache>
            </c:strRef>
          </c:tx>
          <c:spPr>
            <a:solidFill>
              <a:srgbClr val="7B3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rgbClr val="1A1A1A"/>
                    </a:solidFill>
                    <a:latin typeface="Arial" panose="020B0604020202020204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Lone Parents</c:v>
                </c:pt>
                <c:pt idx="1">
                  <c:v>Poor Mental
Health Outcomes</c:v>
                </c:pt>
                <c:pt idx="2">
                  <c:v>Mistrust of
Authorities</c:v>
                </c:pt>
                <c:pt idx="3">
                  <c:v>Domestic Abuse
Under-reported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65</c:v>
                </c:pt>
                <c:pt idx="2">
                  <c:v>78</c:v>
                </c:pt>
                <c:pt idx="3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7F-D14E-A0B1-C9D20D753B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 (%)</c:v>
                </c:pt>
              </c:strCache>
            </c:strRef>
          </c:tx>
          <c:spPr>
            <a:solidFill>
              <a:srgbClr val="C4B49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rgbClr val="1A1A1A"/>
                    </a:solidFill>
                    <a:latin typeface="Arial" panose="020B0604020202020204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Lone Parents</c:v>
                </c:pt>
                <c:pt idx="1">
                  <c:v>Poor Mental
Health Outcomes</c:v>
                </c:pt>
                <c:pt idx="2">
                  <c:v>Mistrust of
Authorities</c:v>
                </c:pt>
                <c:pt idx="3">
                  <c:v>Domestic Abuse
Under-reported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25</c:v>
                </c:pt>
                <c:pt idx="2">
                  <c:v>22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7F-D14E-A0B1-C9D20D753B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333333"/>
                </a:solidFill>
                <a:latin typeface="Arial" panose="020B0604020202020204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555555"/>
                </a:solidFill>
                <a:latin typeface="Arial" panose="020B0604020202020204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 rot="0" spcFirstLastPara="0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  <c:extLst>
      <c:ext uri="{0b15fc19-7d7d-44ad-8c2d-2c3a37ce22c3}">
        <chartProps xmlns="https://web.wps.cn/et/2018/main" chartId="{7ec5dc98-75c2-41a2-b308-fedfa1021829}"/>
      </c:ext>
    </c:extLst>
  </c:chart>
  <c:spPr>
    <a:solidFill>
      <a:srgbClr val="FFFFFF"/>
    </a:solidFill>
    <a:ln>
      <a:noFill/>
    </a:ln>
    <a:effectLst/>
  </c:spPr>
  <c:txPr>
    <a:bodyPr/>
    <a:lstStyle/>
    <a:p>
      <a:pPr>
        <a:defRPr lang="en-US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" name="Google Shape;3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carmelite.uk.ne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carmelite.uk.ne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carmelite.uk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F08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" descr="preencoded.png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"/>
          <p:cNvSpPr/>
          <p:nvPr/>
        </p:nvSpPr>
        <p:spPr>
          <a:xfrm>
            <a:off x="0" y="0"/>
            <a:ext cx="5669280" cy="5143500"/>
          </a:xfrm>
          <a:prstGeom prst="rect">
            <a:avLst/>
          </a:prstGeom>
          <a:solidFill>
            <a:srgbClr val="1C0F0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320040" y="433705"/>
            <a:ext cx="5943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lang="en-US" sz="3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Transcultural Safeguarding</a:t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320040" y="1463040"/>
            <a:ext cx="5029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2800"/>
              <a:buFont typeface="Georgia"/>
              <a:buNone/>
            </a:pPr>
            <a:r>
              <a:rPr lang="en-US" sz="2800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in the Gypsy, Roma &amp;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2800"/>
              <a:buFont typeface="Georgia"/>
              <a:buNone/>
            </a:pPr>
            <a:r>
              <a:rPr lang="en-US" sz="2800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Traveller Community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320040" y="2514600"/>
            <a:ext cx="475488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320040" y="2670048"/>
            <a:ext cx="5029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Dr. Kathleen Kelly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320040" y="3090545"/>
            <a:ext cx="5852160" cy="741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89A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C8B89A"/>
                </a:solidFill>
                <a:latin typeface="Calibri"/>
                <a:ea typeface="Calibri"/>
                <a:cs typeface="Calibri"/>
                <a:sym typeface="Calibri"/>
              </a:rPr>
              <a:t>Consultant Psychiatrist | Volunteer, Centre for Applied Carmelite Spirituality (CACS)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HSCL University of Oxford; Lecturer in Psychospiritual Care, Oxford Brookes University;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Safeguarding Team at CACS. Kathleen.kelly@oxfordhealth.nhs.uk</a:t>
            </a:r>
            <a:endParaRPr/>
          </a:p>
        </p:txBody>
      </p:sp>
      <p:sp>
        <p:nvSpPr>
          <p:cNvPr id="26" name="Google Shape;26;p1">
            <a:hlinkClick r:id="rId4"/>
          </p:cNvPr>
          <p:cNvSpPr/>
          <p:nvPr/>
        </p:nvSpPr>
        <p:spPr>
          <a:xfrm>
            <a:off x="320040" y="46634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100"/>
              <a:buFont typeface="Calibri"/>
              <a:buNone/>
            </a:pPr>
            <a:r>
              <a:rPr lang="en-US" sz="1100" u="sng">
                <a:solidFill>
                  <a:srgbClr val="E8C878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oogle Shape;27;p1"/>
          <p:cNvGrpSpPr/>
          <p:nvPr/>
        </p:nvGrpSpPr>
        <p:grpSpPr>
          <a:xfrm>
            <a:off x="7148195" y="1148715"/>
            <a:ext cx="1701800" cy="1521460"/>
            <a:chOff x="9720" y="3431"/>
            <a:chExt cx="2896" cy="2896"/>
          </a:xfrm>
        </p:grpSpPr>
        <p:sp>
          <p:nvSpPr>
            <p:cNvPr id="28" name="Google Shape;28;p1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" name="Google Shape;29;p1" descr="CACS LOGO D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41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" descr="preencoded.png"/>
          <p:cNvPicPr preferRelativeResize="0"/>
          <p:nvPr/>
        </p:nvPicPr>
        <p:blipFill rotWithShape="1">
          <a:blip r:embed="rId3">
            <a:alphaModFix amt="45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2416">
              <a:alpha val="6509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eorgia"/>
              <a:buNone/>
            </a:pPr>
            <a:r>
              <a:rPr lang="en-US" sz="28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Objectives of Case Study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2286000" y="868680"/>
            <a:ext cx="457200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274320" y="1097280"/>
            <a:ext cx="4023360" cy="1463040"/>
          </a:xfrm>
          <a:prstGeom prst="rect">
            <a:avLst/>
          </a:prstGeom>
          <a:solidFill>
            <a:srgbClr val="757070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274320" y="1097280"/>
            <a:ext cx="73152" cy="146304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457200" y="1553718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eorgia"/>
              <a:buNone/>
            </a:pPr>
            <a:r>
              <a:rPr lang="en-US" sz="24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Intercultural focus in Gypsy, Roma, Traveller community</a:t>
            </a:r>
            <a:endParaRPr sz="24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4663440" y="1097280"/>
            <a:ext cx="4023360" cy="1463040"/>
          </a:xfrm>
          <a:prstGeom prst="rect">
            <a:avLst/>
          </a:prstGeom>
          <a:solidFill>
            <a:srgbClr val="757070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4663440" y="1097280"/>
            <a:ext cx="73152" cy="146304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4846320" y="1553718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eorgia"/>
              <a:buNone/>
            </a:pPr>
            <a:r>
              <a:rPr lang="en-US" sz="24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Psycho-spiritual approach to trauma</a:t>
            </a:r>
            <a:endParaRPr sz="24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2453640" y="2703195"/>
            <a:ext cx="4023360" cy="1463040"/>
          </a:xfrm>
          <a:prstGeom prst="rect">
            <a:avLst/>
          </a:prstGeom>
          <a:solidFill>
            <a:srgbClr val="757070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2453640" y="2703195"/>
            <a:ext cx="73152" cy="146304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2636520" y="3261233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eorgia"/>
              <a:buNone/>
            </a:pPr>
            <a:r>
              <a:rPr lang="en-US" sz="24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Understand formation needs for those undertaking trauma-informed work</a:t>
            </a:r>
            <a:endParaRPr sz="24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7355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8B7355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1247775" y="4309110"/>
            <a:ext cx="6454140" cy="74993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127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1131570" y="4309110"/>
            <a:ext cx="88900" cy="749935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1379855" y="4638040"/>
            <a:ext cx="622109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Interculturality, identity, presence, trauma, safeguarding, Traveller  community</a:t>
            </a: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7729220" y="4312285"/>
            <a:ext cx="88900" cy="749935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 txBox="1"/>
          <p:nvPr/>
        </p:nvSpPr>
        <p:spPr>
          <a:xfrm>
            <a:off x="1292860" y="4272280"/>
            <a:ext cx="304800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KEYWORDS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E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93192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/>
          <p:nvPr/>
        </p:nvSpPr>
        <p:spPr>
          <a:xfrm>
            <a:off x="0" y="0"/>
            <a:ext cx="3931920" cy="5143500"/>
          </a:xfrm>
          <a:prstGeom prst="rect">
            <a:avLst/>
          </a:prstGeom>
          <a:solidFill>
            <a:srgbClr val="1C0F08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3931920" y="0"/>
            <a:ext cx="5212080" cy="5143500"/>
          </a:xfrm>
          <a:prstGeom prst="rect">
            <a:avLst/>
          </a:prstGeom>
          <a:solidFill>
            <a:srgbClr val="F8F4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3931920" y="0"/>
            <a:ext cx="64008" cy="514350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4160520" y="274320"/>
            <a:ext cx="4663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1C0F08"/>
                </a:solidFill>
                <a:latin typeface="Georgia"/>
                <a:ea typeface="Georgia"/>
                <a:cs typeface="Georgia"/>
                <a:sym typeface="Georgia"/>
              </a:rPr>
              <a:t>Who are the Traveller Community?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4160520" y="1005840"/>
            <a:ext cx="448056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127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4160520" y="1005840"/>
            <a:ext cx="73152" cy="749808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4361688" y="1060704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English Gypsies</a:t>
            </a:r>
            <a:endParaRPr/>
          </a:p>
        </p:txBody>
      </p:sp>
      <p:sp>
        <p:nvSpPr>
          <p:cNvPr id="67" name="Google Shape;67;p3"/>
          <p:cNvSpPr/>
          <p:nvPr/>
        </p:nvSpPr>
        <p:spPr>
          <a:xfrm>
            <a:off x="4361688" y="1389888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Romany, Scottish, Welsh populations</a:t>
            </a:r>
            <a:endParaRPr/>
          </a:p>
        </p:txBody>
      </p:sp>
      <p:sp>
        <p:nvSpPr>
          <p:cNvPr id="68" name="Google Shape;68;p3"/>
          <p:cNvSpPr/>
          <p:nvPr/>
        </p:nvSpPr>
        <p:spPr>
          <a:xfrm>
            <a:off x="4160520" y="1938528"/>
            <a:ext cx="448056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127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4160520" y="1938528"/>
            <a:ext cx="73152" cy="749808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4361688" y="1993392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Irish Travellers</a:t>
            </a: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4361688" y="2322576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Distinct Irish heritage &amp; culture</a:t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4160520" y="2871216"/>
            <a:ext cx="448056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127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4160520" y="2871216"/>
            <a:ext cx="73152" cy="749808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4361688" y="288544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Roma</a:t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4361688" y="3224784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Recent migrants from Central &amp; Eastern Europe</a:t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4160520" y="3803904"/>
            <a:ext cx="448056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127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4160520" y="3803904"/>
            <a:ext cx="73152" cy="749808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4361688" y="3858768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Other Nomadic Groups</a:t>
            </a: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4361688" y="4187952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Those with a nomadic way of life</a:t>
            </a: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182880" y="4065905"/>
            <a:ext cx="35661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Georgia"/>
              <a:buNone/>
            </a:pPr>
            <a:r>
              <a:rPr lang="en-US" sz="13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"A diverse range of ethnic groups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Georgia"/>
              <a:buNone/>
            </a:pPr>
            <a:r>
              <a:rPr lang="en-US" sz="13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and individuals with nomadic lifestyles"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8046720" y="489204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365760" y="137160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Georgia"/>
              <a:buNone/>
            </a:pPr>
            <a:r>
              <a:rPr lang="en-US"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GRT Community: UK Population Statistics</a:t>
            </a: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365760" y="96012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600"/>
              <a:buFont typeface="Calibri"/>
              <a:buNone/>
            </a:pPr>
            <a:r>
              <a:rPr lang="en-US" sz="1600" b="1" i="1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2011 Census Data — Estimated 56,000 GRT individuals in the UK</a:t>
            </a:r>
            <a:endParaRPr/>
          </a:p>
        </p:txBody>
      </p:sp>
      <p:graphicFrame>
        <p:nvGraphicFramePr>
          <p:cNvPr id="90" name="Google Shape;90;p4"/>
          <p:cNvGraphicFramePr/>
          <p:nvPr/>
        </p:nvGraphicFramePr>
        <p:xfrm>
          <a:off x="274320" y="1334135"/>
          <a:ext cx="502920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1" name="Google Shape;91;p4"/>
          <p:cNvSpPr/>
          <p:nvPr/>
        </p:nvSpPr>
        <p:spPr>
          <a:xfrm>
            <a:off x="5486400" y="1548130"/>
            <a:ext cx="3383280" cy="306959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5577840" y="2522855"/>
            <a:ext cx="1097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4983B"/>
              </a:buClr>
              <a:buSzPts val="3200"/>
              <a:buFont typeface="Georgia"/>
              <a:buNone/>
            </a:pPr>
            <a:r>
              <a:rPr lang="en-US" sz="3200" b="1">
                <a:solidFill>
                  <a:srgbClr val="C4983B"/>
                </a:solidFill>
                <a:latin typeface="Georgia"/>
                <a:ea typeface="Georgia"/>
                <a:cs typeface="Georgia"/>
                <a:sym typeface="Georgia"/>
              </a:rPr>
              <a:t>20%</a:t>
            </a:r>
            <a:endParaRPr/>
          </a:p>
        </p:txBody>
      </p:sp>
      <p:sp>
        <p:nvSpPr>
          <p:cNvPr id="93" name="Google Shape;93;p4"/>
          <p:cNvSpPr/>
          <p:nvPr/>
        </p:nvSpPr>
        <p:spPr>
          <a:xfrm>
            <a:off x="6675245" y="2264098"/>
            <a:ext cx="21030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 Traveller community women are lone parents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vs only 8% in the general population</a:t>
            </a:r>
            <a:endParaRPr/>
          </a:p>
        </p:txBody>
      </p:sp>
      <p:sp>
        <p:nvSpPr>
          <p:cNvPr id="94" name="Google Shape;94;p4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00"/>
              <a:buFont typeface="Calibri"/>
              <a:buNone/>
            </a:pPr>
            <a:r>
              <a:rPr lang="en-US" sz="800" b="1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/>
          </a:p>
        </p:txBody>
      </p:sp>
      <p:grpSp>
        <p:nvGrpSpPr>
          <p:cNvPr id="95" name="Google Shape;95;p4"/>
          <p:cNvGrpSpPr/>
          <p:nvPr/>
        </p:nvGrpSpPr>
        <p:grpSpPr>
          <a:xfrm>
            <a:off x="8223250" y="107315"/>
            <a:ext cx="646430" cy="642620"/>
            <a:chOff x="9720" y="3431"/>
            <a:chExt cx="2896" cy="2896"/>
          </a:xfrm>
        </p:grpSpPr>
        <p:sp>
          <p:nvSpPr>
            <p:cNvPr id="96" name="Google Shape;96;p4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7" name="Google Shape;97;p4" descr="CACS LOGO D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365760" y="118872"/>
            <a:ext cx="76809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How Many GRT People Are There Really?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5" name="Google Shape;105;p5"/>
          <p:cNvGraphicFramePr/>
          <p:nvPr/>
        </p:nvGraphicFramePr>
        <p:xfrm>
          <a:off x="274320" y="1298448"/>
          <a:ext cx="512064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6" name="Google Shape;106;p5"/>
          <p:cNvGraphicFramePr/>
          <p:nvPr/>
        </p:nvGraphicFramePr>
        <p:xfrm>
          <a:off x="5486400" y="1298448"/>
          <a:ext cx="338328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7" name="Google Shape;107;p5"/>
          <p:cNvSpPr/>
          <p:nvPr/>
        </p:nvSpPr>
        <p:spPr>
          <a:xfrm>
            <a:off x="5486400" y="3913632"/>
            <a:ext cx="3383280" cy="96012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5559552" y="3913632"/>
            <a:ext cx="822960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4983B"/>
              </a:buClr>
              <a:buSzPts val="3800"/>
              <a:buFont typeface="Georgia"/>
              <a:buNone/>
            </a:pPr>
            <a:r>
              <a:rPr lang="en-US" sz="3800" b="1">
                <a:solidFill>
                  <a:srgbClr val="C4983B"/>
                </a:solidFill>
                <a:latin typeface="Georgia"/>
                <a:ea typeface="Georgia"/>
                <a:cs typeface="Georgia"/>
                <a:sym typeface="Georgia"/>
              </a:rPr>
              <a:t>5×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6382512" y="3977640"/>
            <a:ext cx="237744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Academic estimates can be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up to 5× higher than the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official Census figure</a:t>
            </a:r>
            <a:endParaRPr/>
          </a:p>
        </p:txBody>
      </p:sp>
      <p:sp>
        <p:nvSpPr>
          <p:cNvPr id="110" name="Google Shape;110;p5"/>
          <p:cNvSpPr/>
          <p:nvPr/>
        </p:nvSpPr>
        <p:spPr>
          <a:xfrm>
            <a:off x="274320" y="4864608"/>
            <a:ext cx="713232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900"/>
              <a:buFont typeface="Calibri"/>
              <a:buNone/>
            </a:pPr>
            <a:r>
              <a:rPr lang="en-US" sz="900" i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Sources: 2011 England &amp; Wales Census; Friends, Families &amp; Travellers; Gypsy Traveller Accommodation Needs Assessments</a:t>
            </a:r>
            <a:endParaRPr/>
          </a:p>
        </p:txBody>
      </p:sp>
      <p:sp>
        <p:nvSpPr>
          <p:cNvPr id="111" name="Google Shape;111;p5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p5"/>
          <p:cNvGrpSpPr/>
          <p:nvPr/>
        </p:nvGrpSpPr>
        <p:grpSpPr>
          <a:xfrm>
            <a:off x="8223250" y="107315"/>
            <a:ext cx="646430" cy="642620"/>
            <a:chOff x="9720" y="3431"/>
            <a:chExt cx="2896" cy="2896"/>
          </a:xfrm>
        </p:grpSpPr>
        <p:sp>
          <p:nvSpPr>
            <p:cNvPr id="113" name="Google Shape;113;p5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4" name="Google Shape;114;p5" descr="CACS LOGO D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416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6" descr="preencoded.png"/>
          <p:cNvPicPr preferRelativeResize="0"/>
          <p:nvPr/>
        </p:nvPicPr>
        <p:blipFill rotWithShape="1">
          <a:blip r:embed="rId3">
            <a:alphaModFix amt="45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2416">
              <a:alpha val="6509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eorgia"/>
              <a:buNone/>
            </a:pPr>
            <a:r>
              <a:rPr lang="en-US" sz="28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A History of Transgenerational Trauma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2286000" y="868680"/>
            <a:ext cx="457200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274320" y="1097280"/>
            <a:ext cx="4023360" cy="1463040"/>
          </a:xfrm>
          <a:prstGeom prst="rect">
            <a:avLst/>
          </a:prstGeom>
          <a:solidFill>
            <a:srgbClr val="1C0F08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274320" y="1097280"/>
            <a:ext cx="73152" cy="146304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457200" y="1207008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800"/>
              <a:buFont typeface="Georgia"/>
              <a:buNone/>
            </a:pPr>
            <a:r>
              <a:rPr lang="en-US" sz="1800" b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Roma Holocaust</a:t>
            </a:r>
            <a:endParaRPr/>
          </a:p>
        </p:txBody>
      </p:sp>
      <p:sp>
        <p:nvSpPr>
          <p:cNvPr id="127" name="Google Shape;127;p6"/>
          <p:cNvSpPr/>
          <p:nvPr/>
        </p:nvSpPr>
        <p:spPr>
          <a:xfrm>
            <a:off x="457200" y="1600200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Mass persecution and genocide of Romani people across Europe</a:t>
            </a:r>
            <a:endParaRPr/>
          </a:p>
        </p:txBody>
      </p:sp>
      <p:sp>
        <p:nvSpPr>
          <p:cNvPr id="128" name="Google Shape;128;p6"/>
          <p:cNvSpPr/>
          <p:nvPr/>
        </p:nvSpPr>
        <p:spPr>
          <a:xfrm>
            <a:off x="4663440" y="1097280"/>
            <a:ext cx="4023360" cy="1463040"/>
          </a:xfrm>
          <a:prstGeom prst="rect">
            <a:avLst/>
          </a:prstGeom>
          <a:solidFill>
            <a:srgbClr val="1C0F08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4663440" y="1097280"/>
            <a:ext cx="73152" cy="146304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4846320" y="1207008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800"/>
              <a:buFont typeface="Georgia"/>
              <a:buNone/>
            </a:pPr>
            <a:r>
              <a:rPr lang="en-US" sz="1800" b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Atlantic Slave Trade</a:t>
            </a: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4846320" y="1600200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Traveller community individuals subjected to forced enslavement</a:t>
            </a:r>
            <a:endParaRPr/>
          </a:p>
        </p:txBody>
      </p:sp>
      <p:sp>
        <p:nvSpPr>
          <p:cNvPr id="132" name="Google Shape;132;p6"/>
          <p:cNvSpPr/>
          <p:nvPr/>
        </p:nvSpPr>
        <p:spPr>
          <a:xfrm>
            <a:off x="274320" y="2926080"/>
            <a:ext cx="4023360" cy="1463040"/>
          </a:xfrm>
          <a:prstGeom prst="rect">
            <a:avLst/>
          </a:prstGeom>
          <a:solidFill>
            <a:srgbClr val="1C0F08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274320" y="2926080"/>
            <a:ext cx="73152" cy="146304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457200" y="3035808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800"/>
              <a:buFont typeface="Georgia"/>
              <a:buNone/>
            </a:pPr>
            <a:r>
              <a:rPr lang="en-US" sz="1800" b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1940s–1980s Scotland</a:t>
            </a: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457200" y="3429000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"Tinker Experiment" – enforced hut living and children removed into state care</a:t>
            </a:r>
            <a:endParaRPr/>
          </a:p>
        </p:txBody>
      </p:sp>
      <p:sp>
        <p:nvSpPr>
          <p:cNvPr id="136" name="Google Shape;136;p6"/>
          <p:cNvSpPr/>
          <p:nvPr/>
        </p:nvSpPr>
        <p:spPr>
          <a:xfrm>
            <a:off x="4663440" y="2926080"/>
            <a:ext cx="4023360" cy="1463040"/>
          </a:xfrm>
          <a:prstGeom prst="rect">
            <a:avLst/>
          </a:prstGeom>
          <a:solidFill>
            <a:srgbClr val="1C0F08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4663440" y="2926080"/>
            <a:ext cx="73152" cy="146304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4846320" y="3035808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800"/>
              <a:buFont typeface="Georgia"/>
              <a:buNone/>
            </a:pPr>
            <a:r>
              <a:rPr lang="en-US" sz="1800" b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Recent Decades</a:t>
            </a:r>
            <a:endParaRPr/>
          </a:p>
        </p:txBody>
      </p:sp>
      <p:sp>
        <p:nvSpPr>
          <p:cNvPr id="139" name="Google Shape;139;p6"/>
          <p:cNvSpPr/>
          <p:nvPr/>
        </p:nvSpPr>
        <p:spPr>
          <a:xfrm>
            <a:off x="4846320" y="3429000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Repeated failures of state intervention compounding systemic mistrust</a:t>
            </a: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7355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8B7355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E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B3F2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365760" y="109855"/>
            <a:ext cx="850392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Health Inequalities &amp; Barriers to Care     </a:t>
            </a:r>
            <a:r>
              <a:rPr lang="en-US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Parry et al., 2007</a:t>
            </a:r>
            <a:endParaRPr/>
          </a:p>
        </p:txBody>
      </p:sp>
      <p:graphicFrame>
        <p:nvGraphicFramePr>
          <p:cNvPr id="148" name="Google Shape;148;p7"/>
          <p:cNvGraphicFramePr/>
          <p:nvPr/>
        </p:nvGraphicFramePr>
        <p:xfrm>
          <a:off x="274320" y="1005840"/>
          <a:ext cx="54864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9" name="Google Shape;149;p7"/>
          <p:cNvSpPr/>
          <p:nvPr/>
        </p:nvSpPr>
        <p:spPr>
          <a:xfrm>
            <a:off x="5943600" y="1005840"/>
            <a:ext cx="2926080" cy="11704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943600" y="1005840"/>
            <a:ext cx="502920" cy="11704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6036310" y="1218565"/>
            <a:ext cx="579120" cy="591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⚕</a:t>
            </a:r>
            <a:endParaRPr/>
          </a:p>
        </p:txBody>
      </p:sp>
      <p:sp>
        <p:nvSpPr>
          <p:cNvPr id="152" name="Google Shape;152;p7"/>
          <p:cNvSpPr/>
          <p:nvPr/>
        </p:nvSpPr>
        <p:spPr>
          <a:xfrm>
            <a:off x="6537960" y="1078992"/>
            <a:ext cx="2240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Mental Health Stigma</a:t>
            </a:r>
            <a:endParaRPr/>
          </a:p>
        </p:txBody>
      </p:sp>
      <p:sp>
        <p:nvSpPr>
          <p:cNvPr id="153" name="Google Shape;153;p7"/>
          <p:cNvSpPr/>
          <p:nvPr/>
        </p:nvSpPr>
        <p:spPr>
          <a:xfrm>
            <a:off x="6537960" y="1389888"/>
            <a:ext cx="22402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Often viewed as shameful or attributed to divine punishment within community</a:t>
            </a:r>
            <a:endParaRPr/>
          </a:p>
        </p:txBody>
      </p:sp>
      <p:sp>
        <p:nvSpPr>
          <p:cNvPr id="154" name="Google Shape;154;p7"/>
          <p:cNvSpPr/>
          <p:nvPr/>
        </p:nvSpPr>
        <p:spPr>
          <a:xfrm>
            <a:off x="5943600" y="2331720"/>
            <a:ext cx="2926080" cy="11704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943600" y="2331720"/>
            <a:ext cx="502920" cy="11704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5912358" y="267919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🏠</a:t>
            </a:r>
            <a:endParaRPr/>
          </a:p>
        </p:txBody>
      </p:sp>
      <p:sp>
        <p:nvSpPr>
          <p:cNvPr id="157" name="Google Shape;157;p7"/>
          <p:cNvSpPr/>
          <p:nvPr/>
        </p:nvSpPr>
        <p:spPr>
          <a:xfrm>
            <a:off x="6537960" y="2404872"/>
            <a:ext cx="2240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Domestic Abuse Services</a:t>
            </a:r>
            <a:endParaRPr/>
          </a:p>
        </p:txBody>
      </p:sp>
      <p:sp>
        <p:nvSpPr>
          <p:cNvPr id="158" name="Google Shape;158;p7"/>
          <p:cNvSpPr/>
          <p:nvPr/>
        </p:nvSpPr>
        <p:spPr>
          <a:xfrm>
            <a:off x="6537960" y="2715768"/>
            <a:ext cx="22402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Services frequently not adapted for Traveller </a:t>
            </a:r>
            <a:r>
              <a:rPr lang="en-US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community</a:t>
            </a:r>
            <a:r>
              <a:rPr lang="en-US" sz="14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 women's cultural needs</a:t>
            </a:r>
            <a:endParaRPr/>
          </a:p>
        </p:txBody>
      </p:sp>
      <p:sp>
        <p:nvSpPr>
          <p:cNvPr id="159" name="Google Shape;159;p7"/>
          <p:cNvSpPr/>
          <p:nvPr/>
        </p:nvSpPr>
        <p:spPr>
          <a:xfrm>
            <a:off x="5943600" y="3657600"/>
            <a:ext cx="2926080" cy="11704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5943600" y="3657600"/>
            <a:ext cx="502920" cy="11704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5912358" y="400507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📋</a:t>
            </a:r>
            <a:endParaRPr/>
          </a:p>
        </p:txBody>
      </p:sp>
      <p:sp>
        <p:nvSpPr>
          <p:cNvPr id="162" name="Google Shape;162;p7"/>
          <p:cNvSpPr/>
          <p:nvPr/>
        </p:nvSpPr>
        <p:spPr>
          <a:xfrm>
            <a:off x="6537960" y="3730752"/>
            <a:ext cx="2240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GMC Guidance</a:t>
            </a:r>
            <a:endParaRPr/>
          </a:p>
        </p:txBody>
      </p:sp>
      <p:sp>
        <p:nvSpPr>
          <p:cNvPr id="163" name="Google Shape;163;p7"/>
          <p:cNvSpPr/>
          <p:nvPr/>
        </p:nvSpPr>
        <p:spPr>
          <a:xfrm>
            <a:off x="6537960" y="4041648"/>
            <a:ext cx="22402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Doctors regulated to address patients' holistic </a:t>
            </a:r>
            <a:r>
              <a:rPr lang="en-US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en-US" sz="14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 spiritual needs</a:t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5" name="Google Shape;165;p7"/>
          <p:cNvGrpSpPr/>
          <p:nvPr/>
        </p:nvGrpSpPr>
        <p:grpSpPr>
          <a:xfrm>
            <a:off x="8315325" y="109855"/>
            <a:ext cx="554355" cy="524510"/>
            <a:chOff x="9720" y="3431"/>
            <a:chExt cx="2896" cy="2896"/>
          </a:xfrm>
        </p:grpSpPr>
        <p:sp>
          <p:nvSpPr>
            <p:cNvPr id="166" name="Google Shape;166;p7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7" name="Google Shape;167;p7" descr="CACS LOGO D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114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8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1C0F08">
              <a:alpha val="7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4114800" y="0"/>
            <a:ext cx="50292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4114800" y="0"/>
            <a:ext cx="64008" cy="5143500"/>
          </a:xfrm>
          <a:prstGeom prst="rect">
            <a:avLst/>
          </a:prstGeom>
          <a:solidFill>
            <a:srgbClr val="7B3F2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4297680" y="228600"/>
            <a:ext cx="45720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2600"/>
              <a:buFont typeface="Georgia"/>
              <a:buNone/>
            </a:pPr>
            <a:r>
              <a:rPr lang="en-US" sz="2600" b="1">
                <a:solidFill>
                  <a:srgbClr val="1C0F08"/>
                </a:solidFill>
                <a:latin typeface="Georgia"/>
                <a:ea typeface="Georgia"/>
                <a:cs typeface="Georgia"/>
                <a:sym typeface="Georgia"/>
              </a:rPr>
              <a:t>The Clinical Case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4297680" y="777240"/>
            <a:ext cx="438912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4297680" y="914400"/>
            <a:ext cx="4480560" cy="694944"/>
          </a:xfrm>
          <a:prstGeom prst="rect">
            <a:avLst/>
          </a:prstGeom>
          <a:solidFill>
            <a:srgbClr val="F8F4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4407408" y="90322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B3F20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7B3F20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/>
          </a:p>
        </p:txBody>
      </p:sp>
      <p:sp>
        <p:nvSpPr>
          <p:cNvPr id="181" name="Google Shape;181;p8"/>
          <p:cNvSpPr/>
          <p:nvPr/>
        </p:nvSpPr>
        <p:spPr>
          <a:xfrm>
            <a:off x="4407408" y="1191514"/>
            <a:ext cx="420624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Middle-aged Traveller woman – severe crisis and fear in the Emergency Department</a:t>
            </a:r>
            <a:endParaRPr/>
          </a:p>
        </p:txBody>
      </p:sp>
      <p:sp>
        <p:nvSpPr>
          <p:cNvPr id="182" name="Google Shape;182;p8"/>
          <p:cNvSpPr/>
          <p:nvPr/>
        </p:nvSpPr>
        <p:spPr>
          <a:xfrm>
            <a:off x="4297680" y="1737360"/>
            <a:ext cx="4480560" cy="694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4407408" y="172618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B3F20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7B3F20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/>
          </a:p>
        </p:txBody>
      </p:sp>
      <p:sp>
        <p:nvSpPr>
          <p:cNvPr id="184" name="Google Shape;184;p8"/>
          <p:cNvSpPr/>
          <p:nvPr/>
        </p:nvSpPr>
        <p:spPr>
          <a:xfrm>
            <a:off x="4407408" y="2014474"/>
            <a:ext cx="420624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Long trauma history; previously left community; safe house placement with young children</a:t>
            </a:r>
            <a:endParaRPr/>
          </a:p>
        </p:txBody>
      </p:sp>
      <p:sp>
        <p:nvSpPr>
          <p:cNvPr id="185" name="Google Shape;185;p8"/>
          <p:cNvSpPr/>
          <p:nvPr/>
        </p:nvSpPr>
        <p:spPr>
          <a:xfrm>
            <a:off x="4297680" y="2560320"/>
            <a:ext cx="4480560" cy="694944"/>
          </a:xfrm>
          <a:prstGeom prst="rect">
            <a:avLst/>
          </a:prstGeom>
          <a:solidFill>
            <a:srgbClr val="F8F4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/>
          <p:nvPr/>
        </p:nvSpPr>
        <p:spPr>
          <a:xfrm>
            <a:off x="4407408" y="254914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B3F20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7B3F20"/>
                </a:solidFill>
                <a:latin typeface="Calibri"/>
                <a:ea typeface="Calibri"/>
                <a:cs typeface="Calibri"/>
                <a:sym typeface="Calibri"/>
              </a:rPr>
              <a:t>Current</a:t>
            </a:r>
            <a:endParaRPr/>
          </a:p>
        </p:txBody>
      </p:sp>
      <p:sp>
        <p:nvSpPr>
          <p:cNvPr id="187" name="Google Shape;187;p8"/>
          <p:cNvSpPr/>
          <p:nvPr/>
        </p:nvSpPr>
        <p:spPr>
          <a:xfrm>
            <a:off x="4407408" y="2837434"/>
            <a:ext cx="420624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Homeless; lost contact with her children; sharing flat with elderly man</a:t>
            </a:r>
            <a:endParaRPr/>
          </a:p>
        </p:txBody>
      </p:sp>
      <p:sp>
        <p:nvSpPr>
          <p:cNvPr id="188" name="Google Shape;188;p8"/>
          <p:cNvSpPr/>
          <p:nvPr/>
        </p:nvSpPr>
        <p:spPr>
          <a:xfrm>
            <a:off x="4297680" y="3383280"/>
            <a:ext cx="4480560" cy="694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4407408" y="337210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B3F20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7B3F20"/>
                </a:solidFill>
                <a:latin typeface="Calibri"/>
                <a:ea typeface="Calibri"/>
                <a:cs typeface="Calibri"/>
                <a:sym typeface="Calibri"/>
              </a:rPr>
              <a:t>Challenge</a:t>
            </a:r>
            <a:endParaRPr/>
          </a:p>
        </p:txBody>
      </p:sp>
      <p:sp>
        <p:nvSpPr>
          <p:cNvPr id="190" name="Google Shape;190;p8"/>
          <p:cNvSpPr/>
          <p:nvPr/>
        </p:nvSpPr>
        <p:spPr>
          <a:xfrm>
            <a:off x="4407408" y="3660394"/>
            <a:ext cx="420624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Highly distressed; not responding to standard psychiatric treatment or secular language</a:t>
            </a:r>
            <a:endParaRPr/>
          </a:p>
        </p:txBody>
      </p:sp>
      <p:sp>
        <p:nvSpPr>
          <p:cNvPr id="191" name="Google Shape;191;p8"/>
          <p:cNvSpPr/>
          <p:nvPr/>
        </p:nvSpPr>
        <p:spPr>
          <a:xfrm>
            <a:off x="4297680" y="4206240"/>
            <a:ext cx="4480560" cy="694944"/>
          </a:xfrm>
          <a:prstGeom prst="rect">
            <a:avLst/>
          </a:prstGeom>
          <a:solidFill>
            <a:srgbClr val="F8F4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4407408" y="419506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B3F20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7B3F20"/>
                </a:solidFill>
                <a:latin typeface="Calibri"/>
                <a:ea typeface="Calibri"/>
                <a:cs typeface="Calibri"/>
                <a:sym typeface="Calibri"/>
              </a:rPr>
              <a:t>Key Issue</a:t>
            </a: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4407535" y="4483100"/>
            <a:ext cx="4389755" cy="30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Profound mistrust of authority; existing domestic abuse, services not adapted for Traveller community </a:t>
            </a: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E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365760" y="109728"/>
            <a:ext cx="786384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eorgia"/>
              <a:buNone/>
            </a:pPr>
            <a:r>
              <a:rPr lang="en-US" sz="23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The Spiritual Approach: What Made the Difference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274320" y="960120"/>
            <a:ext cx="2011680" cy="19202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960120" y="960120"/>
            <a:ext cx="640080" cy="640080"/>
          </a:xfrm>
          <a:prstGeom prst="ellipse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960120" y="960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lang="en-US" sz="2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/>
          <p:nvPr/>
        </p:nvSpPr>
        <p:spPr>
          <a:xfrm>
            <a:off x="365760" y="1584325"/>
            <a:ext cx="18288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Contemplative Presence</a:t>
            </a:r>
            <a:endParaRPr/>
          </a:p>
        </p:txBody>
      </p:sp>
      <p:sp>
        <p:nvSpPr>
          <p:cNvPr id="206" name="Google Shape;206;p9"/>
          <p:cNvSpPr/>
          <p:nvPr/>
        </p:nvSpPr>
        <p:spPr>
          <a:xfrm>
            <a:off x="365760" y="1977517"/>
            <a:ext cx="1828800" cy="70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Deep listening and silent presence – not standard psychiatric assessment</a:t>
            </a:r>
            <a:endParaRPr/>
          </a:p>
        </p:txBody>
      </p:sp>
      <p:sp>
        <p:nvSpPr>
          <p:cNvPr id="207" name="Google Shape;207;p9"/>
          <p:cNvSpPr/>
          <p:nvPr/>
        </p:nvSpPr>
        <p:spPr>
          <a:xfrm>
            <a:off x="2423160" y="960120"/>
            <a:ext cx="2011680" cy="19202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3108960" y="960120"/>
            <a:ext cx="640080" cy="640080"/>
          </a:xfrm>
          <a:prstGeom prst="ellipse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9"/>
          <p:cNvSpPr/>
          <p:nvPr/>
        </p:nvSpPr>
        <p:spPr>
          <a:xfrm>
            <a:off x="3108960" y="960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lang="en-US" sz="2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2514600" y="1584325"/>
            <a:ext cx="18288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Cultural Discernment</a:t>
            </a:r>
            <a:endParaRPr/>
          </a:p>
        </p:txBody>
      </p:sp>
      <p:sp>
        <p:nvSpPr>
          <p:cNvPr id="211" name="Google Shape;211;p9"/>
          <p:cNvSpPr/>
          <p:nvPr/>
        </p:nvSpPr>
        <p:spPr>
          <a:xfrm>
            <a:off x="2514600" y="1977517"/>
            <a:ext cx="1828800" cy="70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Recognising spiritual dimension as paramount for GRT identity</a:t>
            </a:r>
            <a:endParaRPr/>
          </a:p>
        </p:txBody>
      </p:sp>
      <p:sp>
        <p:nvSpPr>
          <p:cNvPr id="212" name="Google Shape;212;p9"/>
          <p:cNvSpPr/>
          <p:nvPr/>
        </p:nvSpPr>
        <p:spPr>
          <a:xfrm>
            <a:off x="4572000" y="960120"/>
            <a:ext cx="2011680" cy="19202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5257800" y="960120"/>
            <a:ext cx="640080" cy="640080"/>
          </a:xfrm>
          <a:prstGeom prst="ellipse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5257800" y="960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lang="en-US" sz="2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4663440" y="1584325"/>
            <a:ext cx="18288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Amplifying Her Voice</a:t>
            </a:r>
            <a:endParaRPr/>
          </a:p>
        </p:txBody>
      </p:sp>
      <p:sp>
        <p:nvSpPr>
          <p:cNvPr id="216" name="Google Shape;216;p9"/>
          <p:cNvSpPr/>
          <p:nvPr/>
        </p:nvSpPr>
        <p:spPr>
          <a:xfrm>
            <a:off x="4663440" y="1977517"/>
            <a:ext cx="1828800" cy="70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Engaging hospital chaplaincy to bridge clinical &amp; spiritual care</a:t>
            </a:r>
            <a:endParaRPr/>
          </a:p>
        </p:txBody>
      </p:sp>
      <p:sp>
        <p:nvSpPr>
          <p:cNvPr id="217" name="Google Shape;217;p9"/>
          <p:cNvSpPr/>
          <p:nvPr/>
        </p:nvSpPr>
        <p:spPr>
          <a:xfrm>
            <a:off x="6720840" y="960120"/>
            <a:ext cx="2011680" cy="19202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7406640" y="960120"/>
            <a:ext cx="640080" cy="640080"/>
          </a:xfrm>
          <a:prstGeom prst="ellipse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7406640" y="960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lang="en-US" sz="20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4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6812280" y="1584325"/>
            <a:ext cx="18288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0F0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1C0F08"/>
                </a:solidFill>
                <a:latin typeface="Calibri"/>
                <a:ea typeface="Calibri"/>
                <a:cs typeface="Calibri"/>
                <a:sym typeface="Calibri"/>
              </a:rPr>
              <a:t>Sacred Objects</a:t>
            </a: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6812280" y="1977517"/>
            <a:ext cx="1828800" cy="70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Rosary beads used for self-regulation, comfort and calm</a:t>
            </a:r>
            <a:endParaRPr/>
          </a:p>
        </p:txBody>
      </p:sp>
      <p:sp>
        <p:nvSpPr>
          <p:cNvPr id="222" name="Google Shape;222;p9"/>
          <p:cNvSpPr/>
          <p:nvPr/>
        </p:nvSpPr>
        <p:spPr>
          <a:xfrm>
            <a:off x="274320" y="3017520"/>
            <a:ext cx="6035040" cy="173736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274320" y="3017520"/>
            <a:ext cx="82296" cy="173736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502920" y="3127248"/>
            <a:ext cx="56692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800"/>
              <a:buFont typeface="Georgia"/>
              <a:buNone/>
            </a:pPr>
            <a:r>
              <a:rPr lang="en-US" sz="1800" i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"All must be friends, all must be held dear,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800"/>
              <a:buFont typeface="Georgia"/>
              <a:buNone/>
            </a:pPr>
            <a:r>
              <a:rPr lang="en-US" sz="1800" i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all must be loved and all must be helped."</a:t>
            </a:r>
            <a:endParaRPr/>
          </a:p>
        </p:txBody>
      </p:sp>
      <p:sp>
        <p:nvSpPr>
          <p:cNvPr id="225" name="Google Shape;225;p9"/>
          <p:cNvSpPr/>
          <p:nvPr/>
        </p:nvSpPr>
        <p:spPr>
          <a:xfrm>
            <a:off x="502920" y="3904488"/>
            <a:ext cx="5669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89A"/>
              </a:buClr>
              <a:buSzPts val="1400"/>
              <a:buFont typeface="Calibri"/>
              <a:buNone/>
            </a:pPr>
            <a:r>
              <a:rPr lang="en-US">
                <a:solidFill>
                  <a:srgbClr val="C8B89A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lang="en-US" sz="1400">
                <a:solidFill>
                  <a:srgbClr val="C8B89A"/>
                </a:solidFill>
                <a:latin typeface="Calibri"/>
                <a:ea typeface="Calibri"/>
                <a:cs typeface="Calibri"/>
                <a:sym typeface="Calibri"/>
              </a:rPr>
              <a:t> St. Teresa of Ávila  |  Carmelite Spirituality</a:t>
            </a:r>
            <a:endParaRPr/>
          </a:p>
        </p:txBody>
      </p:sp>
      <p:sp>
        <p:nvSpPr>
          <p:cNvPr id="226" name="Google Shape;226;p9"/>
          <p:cNvSpPr/>
          <p:nvPr/>
        </p:nvSpPr>
        <p:spPr>
          <a:xfrm>
            <a:off x="6492240" y="3017520"/>
            <a:ext cx="2468880" cy="1737360"/>
          </a:xfrm>
          <a:prstGeom prst="rect">
            <a:avLst/>
          </a:prstGeom>
          <a:solidFill>
            <a:srgbClr val="7B3F2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6537960" y="3090672"/>
            <a:ext cx="237744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E8C878"/>
                </a:solidFill>
                <a:latin typeface="Calibri"/>
                <a:ea typeface="Calibri"/>
                <a:cs typeface="Calibri"/>
                <a:sym typeface="Calibri"/>
              </a:rPr>
              <a:t>OUTCOME</a:t>
            </a:r>
            <a:endParaRPr/>
          </a:p>
        </p:txBody>
      </p:sp>
      <p:sp>
        <p:nvSpPr>
          <p:cNvPr id="228" name="Google Shape;228;p9"/>
          <p:cNvSpPr/>
          <p:nvPr/>
        </p:nvSpPr>
        <p:spPr>
          <a:xfrm>
            <a:off x="6537960" y="3456432"/>
            <a:ext cx="23774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Safe discharge achieved through integrated spiritual &amp; clinical collaboration</a:t>
            </a:r>
            <a:endParaRPr/>
          </a:p>
        </p:txBody>
      </p:sp>
      <p:sp>
        <p:nvSpPr>
          <p:cNvPr id="229" name="Google Shape;229;p9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0" name="Google Shape;230;p9"/>
          <p:cNvGrpSpPr/>
          <p:nvPr/>
        </p:nvGrpSpPr>
        <p:grpSpPr>
          <a:xfrm>
            <a:off x="8295005" y="178435"/>
            <a:ext cx="504190" cy="466090"/>
            <a:chOff x="9720" y="3431"/>
            <a:chExt cx="2896" cy="2896"/>
          </a:xfrm>
        </p:grpSpPr>
        <p:sp>
          <p:nvSpPr>
            <p:cNvPr id="231" name="Google Shape;231;p9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2" name="Google Shape;232;p9" descr="CACS LOGO D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F08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044952" cy="29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4952" y="0"/>
            <a:ext cx="3054096" cy="29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9048" y="0"/>
            <a:ext cx="3044952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0"/>
          <p:cNvSpPr/>
          <p:nvPr/>
        </p:nvSpPr>
        <p:spPr>
          <a:xfrm>
            <a:off x="0" y="0"/>
            <a:ext cx="9144000" cy="2926080"/>
          </a:xfrm>
          <a:prstGeom prst="rect">
            <a:avLst/>
          </a:prstGeom>
          <a:solidFill>
            <a:srgbClr val="1C0F08">
              <a:alpha val="6509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457200" y="82296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eorgia"/>
              <a:buNone/>
            </a:pPr>
            <a:r>
              <a:rPr lang="en-US" sz="28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Community Life, Culture &amp; Resilience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914400" y="155448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500"/>
              <a:buFont typeface="Georgia"/>
              <a:buNone/>
            </a:pPr>
            <a:r>
              <a:rPr lang="en-US" sz="1500" i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A community of deep cultural heritage, faith, family bonds and resilience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0" y="2926080"/>
            <a:ext cx="9144000" cy="221742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0" y="2926080"/>
            <a:ext cx="914400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365760" y="3090672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400"/>
              <a:buFont typeface="Georgia"/>
              <a:buNone/>
            </a:pPr>
            <a:r>
              <a:rPr lang="en-US" sz="1400" b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Faith &amp; Spirituality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1280160" y="3493008"/>
            <a:ext cx="82296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365760" y="3621024"/>
            <a:ext cx="26517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89A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C8B89A"/>
                </a:solidFill>
                <a:latin typeface="Calibri"/>
                <a:ea typeface="Calibri"/>
                <a:cs typeface="Calibri"/>
                <a:sym typeface="Calibri"/>
              </a:rPr>
              <a:t>Deep Catholic faith woven into daily life; religious beliefs central to identity and coping</a:t>
            </a:r>
            <a:endParaRPr/>
          </a:p>
        </p:txBody>
      </p:sp>
      <p:sp>
        <p:nvSpPr>
          <p:cNvPr id="249" name="Google Shape;249;p10"/>
          <p:cNvSpPr/>
          <p:nvPr/>
        </p:nvSpPr>
        <p:spPr>
          <a:xfrm>
            <a:off x="3291840" y="3090672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400"/>
              <a:buFont typeface="Georgia"/>
              <a:buNone/>
            </a:pPr>
            <a:r>
              <a:rPr lang="en-US" sz="1400" b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Family Networks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4206240" y="3493008"/>
            <a:ext cx="82296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/>
          <p:nvPr/>
        </p:nvSpPr>
        <p:spPr>
          <a:xfrm>
            <a:off x="3291840" y="3621024"/>
            <a:ext cx="26517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89A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C8B89A"/>
                </a:solidFill>
                <a:latin typeface="Calibri"/>
                <a:ea typeface="Calibri"/>
                <a:cs typeface="Calibri"/>
                <a:sym typeface="Calibri"/>
              </a:rPr>
              <a:t>Strong extended family bonds; community is primary source of support, trust and identity</a:t>
            </a: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6217920" y="3090672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400"/>
              <a:buFont typeface="Georgia"/>
              <a:buNone/>
            </a:pPr>
            <a:r>
              <a:rPr lang="en-US" sz="1400" b="1">
                <a:solidFill>
                  <a:srgbClr val="E8C878"/>
                </a:solidFill>
                <a:latin typeface="Georgia"/>
                <a:ea typeface="Georgia"/>
                <a:cs typeface="Georgia"/>
                <a:sym typeface="Georgia"/>
              </a:rPr>
              <a:t>Nomadic Heritage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7132320" y="3493008"/>
            <a:ext cx="82296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0"/>
          <p:cNvSpPr/>
          <p:nvPr/>
        </p:nvSpPr>
        <p:spPr>
          <a:xfrm>
            <a:off x="6217920" y="3621024"/>
            <a:ext cx="26517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89A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C8B89A"/>
                </a:solidFill>
                <a:latin typeface="Calibri"/>
                <a:ea typeface="Calibri"/>
                <a:cs typeface="Calibri"/>
                <a:sym typeface="Calibri"/>
              </a:rPr>
              <a:t>A way of life misunderstood by mainstream services; dignity in cultural difference must be honoured</a:t>
            </a:r>
            <a:endParaRPr/>
          </a:p>
        </p:txBody>
      </p:sp>
      <p:sp>
        <p:nvSpPr>
          <p:cNvPr id="255" name="Google Shape;255;p10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7355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8B7355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E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7B3F2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365760" y="91440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Key Implications for Practice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274320" y="914400"/>
            <a:ext cx="4114800" cy="17830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254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274320" y="914400"/>
            <a:ext cx="4114800" cy="347472"/>
          </a:xfrm>
          <a:prstGeom prst="rect">
            <a:avLst/>
          </a:prstGeom>
          <a:solidFill>
            <a:srgbClr val="8B5E3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411480" y="950976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BIOLOGICAL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438912" y="1335024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Medication for acute stabilisation</a:t>
            </a:r>
            <a:endParaRPr/>
          </a:p>
        </p:txBody>
      </p:sp>
      <p:sp>
        <p:nvSpPr>
          <p:cNvPr id="267" name="Google Shape;267;p11"/>
          <p:cNvSpPr/>
          <p:nvPr/>
        </p:nvSpPr>
        <p:spPr>
          <a:xfrm>
            <a:off x="438912" y="1719072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Physical health screening</a:t>
            </a:r>
            <a:endParaRPr/>
          </a:p>
        </p:txBody>
      </p:sp>
      <p:sp>
        <p:nvSpPr>
          <p:cNvPr id="268" name="Google Shape;268;p11"/>
          <p:cNvSpPr/>
          <p:nvPr/>
        </p:nvSpPr>
        <p:spPr>
          <a:xfrm>
            <a:off x="438912" y="2103120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Safe housing and nutrition needs</a:t>
            </a:r>
            <a:endParaRPr/>
          </a:p>
        </p:txBody>
      </p:sp>
      <p:sp>
        <p:nvSpPr>
          <p:cNvPr id="269" name="Google Shape;269;p11"/>
          <p:cNvSpPr/>
          <p:nvPr/>
        </p:nvSpPr>
        <p:spPr>
          <a:xfrm>
            <a:off x="4663440" y="914400"/>
            <a:ext cx="4114800" cy="17830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254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4663440" y="914400"/>
            <a:ext cx="4114800" cy="347472"/>
          </a:xfrm>
          <a:prstGeom prst="rect">
            <a:avLst/>
          </a:prstGeom>
          <a:solidFill>
            <a:srgbClr val="6B422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4800600" y="950976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PSYCHOLOGICAL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4828032" y="1335024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Trauma-informed assessment</a:t>
            </a:r>
            <a:endParaRPr/>
          </a:p>
        </p:txBody>
      </p:sp>
      <p:sp>
        <p:nvSpPr>
          <p:cNvPr id="273" name="Google Shape;273;p11"/>
          <p:cNvSpPr/>
          <p:nvPr/>
        </p:nvSpPr>
        <p:spPr>
          <a:xfrm>
            <a:off x="4828032" y="1719072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Deep listening over diagnosis</a:t>
            </a:r>
            <a:endParaRPr/>
          </a:p>
        </p:txBody>
      </p:sp>
      <p:sp>
        <p:nvSpPr>
          <p:cNvPr id="274" name="Google Shape;274;p11"/>
          <p:cNvSpPr/>
          <p:nvPr/>
        </p:nvSpPr>
        <p:spPr>
          <a:xfrm>
            <a:off x="4828032" y="2103120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Avoid re-traumatisation by authority</a:t>
            </a:r>
            <a:endParaRPr/>
          </a:p>
        </p:txBody>
      </p:sp>
      <p:sp>
        <p:nvSpPr>
          <p:cNvPr id="275" name="Google Shape;275;p11"/>
          <p:cNvSpPr/>
          <p:nvPr/>
        </p:nvSpPr>
        <p:spPr>
          <a:xfrm>
            <a:off x="274320" y="2834640"/>
            <a:ext cx="4114800" cy="17830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254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274320" y="2834640"/>
            <a:ext cx="4114800" cy="347472"/>
          </a:xfrm>
          <a:prstGeom prst="rect">
            <a:avLst/>
          </a:prstGeom>
          <a:solidFill>
            <a:srgbClr val="A0784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411480" y="2871216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SOCIAL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438912" y="3255264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Community links</a:t>
            </a: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438912" y="3639312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DA services adapted for GRT women</a:t>
            </a:r>
            <a:endParaRPr/>
          </a:p>
        </p:txBody>
      </p:sp>
      <p:sp>
        <p:nvSpPr>
          <p:cNvPr id="280" name="Google Shape;280;p11"/>
          <p:cNvSpPr/>
          <p:nvPr/>
        </p:nvSpPr>
        <p:spPr>
          <a:xfrm>
            <a:off x="438912" y="4023360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Safeguarding with cultural competence</a:t>
            </a:r>
            <a:endParaRPr/>
          </a:p>
        </p:txBody>
      </p:sp>
      <p:sp>
        <p:nvSpPr>
          <p:cNvPr id="281" name="Google Shape;281;p11"/>
          <p:cNvSpPr/>
          <p:nvPr/>
        </p:nvSpPr>
        <p:spPr>
          <a:xfrm>
            <a:off x="4663440" y="2834640"/>
            <a:ext cx="4114800" cy="17830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25400" dir="81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4663440" y="2834640"/>
            <a:ext cx="4114800" cy="34747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4800600" y="2871216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SPIRITUAL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4828032" y="3255264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Recognise religious identity as central</a:t>
            </a:r>
            <a:endParaRPr/>
          </a:p>
        </p:txBody>
      </p:sp>
      <p:sp>
        <p:nvSpPr>
          <p:cNvPr id="285" name="Google Shape;285;p11"/>
          <p:cNvSpPr/>
          <p:nvPr/>
        </p:nvSpPr>
        <p:spPr>
          <a:xfrm>
            <a:off x="4828032" y="3639312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Engage chaplaincy, Sacred objects</a:t>
            </a:r>
            <a:endParaRPr/>
          </a:p>
        </p:txBody>
      </p:sp>
      <p:sp>
        <p:nvSpPr>
          <p:cNvPr id="286" name="Google Shape;286;p11"/>
          <p:cNvSpPr/>
          <p:nvPr/>
        </p:nvSpPr>
        <p:spPr>
          <a:xfrm>
            <a:off x="4828032" y="4074160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› Carmelite presence: friendship, love, care</a:t>
            </a:r>
            <a:endParaRPr/>
          </a:p>
        </p:txBody>
      </p:sp>
      <p:sp>
        <p:nvSpPr>
          <p:cNvPr id="287" name="Google Shape;287;p11"/>
          <p:cNvSpPr/>
          <p:nvPr/>
        </p:nvSpPr>
        <p:spPr>
          <a:xfrm>
            <a:off x="8046720" y="4937760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00"/>
              <a:buFont typeface="Calibri"/>
              <a:buNone/>
            </a:pPr>
            <a:r>
              <a:rPr lang="en-US" sz="8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8" name="Google Shape;288;p11"/>
          <p:cNvGrpSpPr/>
          <p:nvPr/>
        </p:nvGrpSpPr>
        <p:grpSpPr>
          <a:xfrm>
            <a:off x="8223250" y="107315"/>
            <a:ext cx="646430" cy="642620"/>
            <a:chOff x="9720" y="3431"/>
            <a:chExt cx="2896" cy="2896"/>
          </a:xfrm>
        </p:grpSpPr>
        <p:sp>
          <p:nvSpPr>
            <p:cNvPr id="289" name="Google Shape;289;p11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0" name="Google Shape;290;p11" descr="CACS LOGO D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F08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12" descr="preencoded.png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2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1C0F08">
              <a:alpha val="5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0" y="0"/>
            <a:ext cx="5303520" cy="5143500"/>
          </a:xfrm>
          <a:prstGeom prst="rect">
            <a:avLst/>
          </a:prstGeom>
          <a:solidFill>
            <a:srgbClr val="1C0F0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5303520" y="0"/>
            <a:ext cx="64008" cy="514350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1645920" y="228600"/>
            <a:ext cx="33832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eorgia"/>
              <a:buNone/>
            </a:pPr>
            <a:r>
              <a:rPr lang="en-US" sz="28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Conclusion &amp;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eorgia"/>
              <a:buNone/>
            </a:pPr>
            <a:r>
              <a:rPr lang="en-US" sz="28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Reflection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365760" y="1325880"/>
            <a:ext cx="466344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365760" y="1463040"/>
            <a:ext cx="256032" cy="2560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2"/>
          <p:cNvSpPr/>
          <p:nvPr/>
        </p:nvSpPr>
        <p:spPr>
          <a:xfrm>
            <a:off x="760730" y="1436370"/>
            <a:ext cx="4525645" cy="626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Traveller communities carry profound collective transgenerational trauma, requiring culturally sensitive care</a:t>
            </a:r>
            <a:endParaRPr/>
          </a:p>
        </p:txBody>
      </p:sp>
      <p:sp>
        <p:nvSpPr>
          <p:cNvPr id="304" name="Google Shape;304;p12"/>
          <p:cNvSpPr/>
          <p:nvPr/>
        </p:nvSpPr>
        <p:spPr>
          <a:xfrm>
            <a:off x="365760" y="2229612"/>
            <a:ext cx="256032" cy="2560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2"/>
          <p:cNvSpPr/>
          <p:nvPr/>
        </p:nvSpPr>
        <p:spPr>
          <a:xfrm>
            <a:off x="760730" y="2252345"/>
            <a:ext cx="4406265" cy="34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Spiritual ministry is not separate from clinical care – it is holistic care</a:t>
            </a: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365760" y="2897124"/>
            <a:ext cx="256032" cy="2560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760730" y="2920365"/>
            <a:ext cx="4406265" cy="34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Formation and ongoing adult education equip ministers to safeguard dignity</a:t>
            </a:r>
            <a:endParaRPr/>
          </a:p>
        </p:txBody>
      </p:sp>
      <p:sp>
        <p:nvSpPr>
          <p:cNvPr id="308" name="Google Shape;308;p12"/>
          <p:cNvSpPr/>
          <p:nvPr/>
        </p:nvSpPr>
        <p:spPr>
          <a:xfrm>
            <a:off x="365760" y="3515106"/>
            <a:ext cx="256032" cy="2560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2"/>
          <p:cNvSpPr/>
          <p:nvPr/>
        </p:nvSpPr>
        <p:spPr>
          <a:xfrm>
            <a:off x="760730" y="3538220"/>
            <a:ext cx="4406265" cy="34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Contemplative presence, deep listening and friendship are the tools of transformation</a:t>
            </a:r>
            <a:endParaRPr/>
          </a:p>
        </p:txBody>
      </p:sp>
      <p:sp>
        <p:nvSpPr>
          <p:cNvPr id="310" name="Google Shape;310;p12"/>
          <p:cNvSpPr/>
          <p:nvPr/>
        </p:nvSpPr>
        <p:spPr>
          <a:xfrm>
            <a:off x="365760" y="4133088"/>
            <a:ext cx="256032" cy="256032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760730" y="4156075"/>
            <a:ext cx="4406265" cy="34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C8B4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D9C8B4"/>
                </a:solidFill>
                <a:latin typeface="Calibri"/>
                <a:ea typeface="Calibri"/>
                <a:cs typeface="Calibri"/>
                <a:sym typeface="Calibri"/>
              </a:rPr>
              <a:t>UK safeguarding is moving toward openness, partnership and survivor-centred approaches</a:t>
            </a:r>
            <a:endParaRPr/>
          </a:p>
        </p:txBody>
      </p:sp>
      <p:sp>
        <p:nvSpPr>
          <p:cNvPr id="312" name="Google Shape;312;p12"/>
          <p:cNvSpPr/>
          <p:nvPr/>
        </p:nvSpPr>
        <p:spPr>
          <a:xfrm>
            <a:off x="365760" y="4663440"/>
            <a:ext cx="4663440" cy="36576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2">
            <a:hlinkClick r:id="rId4"/>
          </p:cNvPr>
          <p:cNvSpPr/>
          <p:nvPr/>
        </p:nvSpPr>
        <p:spPr>
          <a:xfrm>
            <a:off x="365760" y="4773168"/>
            <a:ext cx="466344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000"/>
              <a:buFont typeface="Calibri"/>
              <a:buNone/>
            </a:pPr>
            <a:r>
              <a:rPr lang="en-US" sz="1000" u="sng">
                <a:solidFill>
                  <a:srgbClr val="E8C878"/>
                </a:solidFill>
                <a:latin typeface="Calibri"/>
                <a:ea typeface="Calibri"/>
                <a:cs typeface="Calibri"/>
                <a:sym typeface="Calibri"/>
              </a:rPr>
              <a:t>Centre for Applied Carmelite Spirituality  |  www.carmelite.uk.net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4" name="Google Shape;314;p12"/>
          <p:cNvGrpSpPr/>
          <p:nvPr/>
        </p:nvGrpSpPr>
        <p:grpSpPr>
          <a:xfrm>
            <a:off x="365760" y="72390"/>
            <a:ext cx="1153795" cy="1120140"/>
            <a:chOff x="9720" y="3431"/>
            <a:chExt cx="2896" cy="2896"/>
          </a:xfrm>
        </p:grpSpPr>
        <p:sp>
          <p:nvSpPr>
            <p:cNvPr id="315" name="Google Shape;315;p12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6" name="Google Shape;316;p12" descr="CACS LOGO D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F08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13" descr="preencoded.png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3"/>
          <p:cNvSpPr/>
          <p:nvPr/>
        </p:nvSpPr>
        <p:spPr>
          <a:xfrm>
            <a:off x="0" y="0"/>
            <a:ext cx="5669280" cy="5143500"/>
          </a:xfrm>
          <a:prstGeom prst="rect">
            <a:avLst/>
          </a:prstGeom>
          <a:solidFill>
            <a:srgbClr val="1C0F0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3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4983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3"/>
          <p:cNvSpPr/>
          <p:nvPr/>
        </p:nvSpPr>
        <p:spPr>
          <a:xfrm>
            <a:off x="320040" y="1347470"/>
            <a:ext cx="5943600" cy="1290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Georgia"/>
              <a:buNone/>
            </a:pPr>
            <a:r>
              <a:rPr lang="en-US" sz="4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THANKS FOR YOUR TIME</a:t>
            </a:r>
            <a:endParaRPr/>
          </a:p>
        </p:txBody>
      </p:sp>
      <p:sp>
        <p:nvSpPr>
          <p:cNvPr id="326" name="Google Shape;326;p13"/>
          <p:cNvSpPr/>
          <p:nvPr/>
        </p:nvSpPr>
        <p:spPr>
          <a:xfrm>
            <a:off x="320040" y="3916553"/>
            <a:ext cx="5029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Dr. Kathleen Kelly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320040" y="4337177"/>
            <a:ext cx="58521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89A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C8B89A"/>
                </a:solidFill>
                <a:latin typeface="Calibri"/>
                <a:ea typeface="Calibri"/>
                <a:cs typeface="Calibri"/>
                <a:sym typeface="Calibri"/>
              </a:rPr>
              <a:t>Consultant Psychiatrist | Volunteer, Centre for Applied Carmelite Spirituality (CACS)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3">
            <a:hlinkClick r:id="rId4"/>
          </p:cNvPr>
          <p:cNvSpPr/>
          <p:nvPr/>
        </p:nvSpPr>
        <p:spPr>
          <a:xfrm>
            <a:off x="320040" y="46634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C878"/>
              </a:buClr>
              <a:buSzPts val="1100"/>
              <a:buFont typeface="Calibri"/>
              <a:buNone/>
            </a:pPr>
            <a:r>
              <a:rPr lang="en-US" sz="1100" u="sng">
                <a:solidFill>
                  <a:srgbClr val="E8C878"/>
                </a:solidFill>
                <a:latin typeface="Calibri"/>
                <a:ea typeface="Calibri"/>
                <a:cs typeface="Calibri"/>
                <a:sym typeface="Calibri"/>
              </a:rPr>
              <a:t>www.carmelite.uk.net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9" name="Google Shape;329;p13"/>
          <p:cNvGrpSpPr/>
          <p:nvPr/>
        </p:nvGrpSpPr>
        <p:grpSpPr>
          <a:xfrm>
            <a:off x="4561840" y="296545"/>
            <a:ext cx="1107440" cy="1022985"/>
            <a:chOff x="9720" y="3431"/>
            <a:chExt cx="2896" cy="2896"/>
          </a:xfrm>
        </p:grpSpPr>
        <p:sp>
          <p:nvSpPr>
            <p:cNvPr id="330" name="Google Shape;330;p13"/>
            <p:cNvSpPr/>
            <p:nvPr/>
          </p:nvSpPr>
          <p:spPr>
            <a:xfrm>
              <a:off x="9720" y="3431"/>
              <a:ext cx="2896" cy="289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1" name="Google Shape;331;p13" descr="CACS LOGO D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20" y="3431"/>
              <a:ext cx="2896" cy="2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863</Words>
  <Application>Microsoft Macintosh PowerPoint</Application>
  <PresentationFormat>On-screen Show (16:9)</PresentationFormat>
  <Paragraphs>148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Georgia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Dr. Kathleen Kelly</dc:creator>
  <cp:lastModifiedBy>Christie</cp:lastModifiedBy>
  <cp:revision>1</cp:revision>
  <dcterms:created xsi:type="dcterms:W3CDTF">2026-05-10T20:00:00Z</dcterms:created>
  <dcterms:modified xsi:type="dcterms:W3CDTF">2026-06-04T12:11:52Z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1033-12.1.0.25862</vt:lpwstr>
  </property>
  <property fmtid="{D5CDD505-2E9C-101B-9397-08002B2CF9AE}" pid="3" name="ICV">
    <vt:lpwstr>DD0B0CE333024452B036D05DD9BCD8A5_12</vt:lpwstr>
  </property>
</Properties>
</file>